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102"/>
  </p:notesMasterIdLst>
  <p:handoutMasterIdLst>
    <p:handoutMasterId r:id="rId103"/>
  </p:handoutMasterIdLst>
  <p:sldIdLst>
    <p:sldId id="1880" r:id="rId2"/>
    <p:sldId id="1875" r:id="rId3"/>
    <p:sldId id="551" r:id="rId4"/>
    <p:sldId id="326" r:id="rId5"/>
    <p:sldId id="764" r:id="rId6"/>
    <p:sldId id="325" r:id="rId7"/>
    <p:sldId id="759" r:id="rId8"/>
    <p:sldId id="762" r:id="rId9"/>
    <p:sldId id="651" r:id="rId10"/>
    <p:sldId id="805" r:id="rId11"/>
    <p:sldId id="806" r:id="rId12"/>
    <p:sldId id="1886" r:id="rId13"/>
    <p:sldId id="318" r:id="rId14"/>
    <p:sldId id="322" r:id="rId15"/>
    <p:sldId id="774" r:id="rId16"/>
    <p:sldId id="775" r:id="rId17"/>
    <p:sldId id="776" r:id="rId18"/>
    <p:sldId id="323" r:id="rId19"/>
    <p:sldId id="324" r:id="rId20"/>
    <p:sldId id="777" r:id="rId21"/>
    <p:sldId id="810" r:id="rId22"/>
    <p:sldId id="811" r:id="rId23"/>
    <p:sldId id="780" r:id="rId24"/>
    <p:sldId id="808" r:id="rId25"/>
    <p:sldId id="1887" r:id="rId26"/>
    <p:sldId id="321" r:id="rId27"/>
    <p:sldId id="1168" r:id="rId28"/>
    <p:sldId id="1888" r:id="rId29"/>
    <p:sldId id="1889" r:id="rId30"/>
    <p:sldId id="1890" r:id="rId31"/>
    <p:sldId id="394" r:id="rId32"/>
    <p:sldId id="809" r:id="rId33"/>
    <p:sldId id="332" r:id="rId34"/>
    <p:sldId id="1895" r:id="rId35"/>
    <p:sldId id="854" r:id="rId36"/>
    <p:sldId id="855" r:id="rId37"/>
    <p:sldId id="334" r:id="rId38"/>
    <p:sldId id="1907" r:id="rId39"/>
    <p:sldId id="1891" r:id="rId40"/>
    <p:sldId id="1892" r:id="rId41"/>
    <p:sldId id="1897" r:id="rId42"/>
    <p:sldId id="846" r:id="rId43"/>
    <p:sldId id="853" r:id="rId44"/>
    <p:sldId id="849" r:id="rId45"/>
    <p:sldId id="411" r:id="rId46"/>
    <p:sldId id="1908" r:id="rId47"/>
    <p:sldId id="815" r:id="rId48"/>
    <p:sldId id="816" r:id="rId49"/>
    <p:sldId id="410" r:id="rId50"/>
    <p:sldId id="376" r:id="rId51"/>
    <p:sldId id="336" r:id="rId52"/>
    <p:sldId id="880" r:id="rId53"/>
    <p:sldId id="881" r:id="rId54"/>
    <p:sldId id="882" r:id="rId55"/>
    <p:sldId id="883" r:id="rId56"/>
    <p:sldId id="884" r:id="rId57"/>
    <p:sldId id="901" r:id="rId58"/>
    <p:sldId id="903" r:id="rId59"/>
    <p:sldId id="904" r:id="rId60"/>
    <p:sldId id="906" r:id="rId61"/>
    <p:sldId id="905" r:id="rId62"/>
    <p:sldId id="907" r:id="rId63"/>
    <p:sldId id="908" r:id="rId64"/>
    <p:sldId id="909" r:id="rId65"/>
    <p:sldId id="910" r:id="rId66"/>
    <p:sldId id="911" r:id="rId67"/>
    <p:sldId id="912" r:id="rId68"/>
    <p:sldId id="913" r:id="rId69"/>
    <p:sldId id="914" r:id="rId70"/>
    <p:sldId id="915" r:id="rId71"/>
    <p:sldId id="916" r:id="rId72"/>
    <p:sldId id="339" r:id="rId73"/>
    <p:sldId id="413" r:id="rId74"/>
    <p:sldId id="387" r:id="rId75"/>
    <p:sldId id="391" r:id="rId76"/>
    <p:sldId id="388" r:id="rId77"/>
    <p:sldId id="1909" r:id="rId78"/>
    <p:sldId id="891" r:id="rId79"/>
    <p:sldId id="262" r:id="rId80"/>
    <p:sldId id="1899" r:id="rId81"/>
    <p:sldId id="892" r:id="rId82"/>
    <p:sldId id="896" r:id="rId83"/>
    <p:sldId id="897" r:id="rId84"/>
    <p:sldId id="898" r:id="rId85"/>
    <p:sldId id="1016" r:id="rId86"/>
    <p:sldId id="899" r:id="rId87"/>
    <p:sldId id="1910" r:id="rId88"/>
    <p:sldId id="900" r:id="rId89"/>
    <p:sldId id="1911" r:id="rId90"/>
    <p:sldId id="1900" r:id="rId91"/>
    <p:sldId id="1901" r:id="rId92"/>
    <p:sldId id="1902" r:id="rId93"/>
    <p:sldId id="1017" r:id="rId94"/>
    <p:sldId id="1912" r:id="rId95"/>
    <p:sldId id="1913" r:id="rId96"/>
    <p:sldId id="1903" r:id="rId97"/>
    <p:sldId id="1011" r:id="rId98"/>
    <p:sldId id="1881" r:id="rId99"/>
    <p:sldId id="330" r:id="rId100"/>
    <p:sldId id="283" r:id="rId101"/>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9" autoAdjust="0"/>
    <p:restoredTop sz="86479" autoAdjust="0"/>
  </p:normalViewPr>
  <p:slideViewPr>
    <p:cSldViewPr snapToGrid="0" snapToObjects="1">
      <p:cViewPr varScale="1">
        <p:scale>
          <a:sx n="106" d="100"/>
          <a:sy n="106" d="100"/>
        </p:scale>
        <p:origin x="880" y="176"/>
      </p:cViewPr>
      <p:guideLst>
        <p:guide orient="horz" pos="2160"/>
        <p:guide pos="2880"/>
      </p:guideLst>
    </p:cSldViewPr>
  </p:slideViewPr>
  <p:outlineViewPr>
    <p:cViewPr>
      <p:scale>
        <a:sx n="33" d="100"/>
        <a:sy n="33" d="100"/>
      </p:scale>
      <p:origin x="0" y="1356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64801D-7B6B-5F4A-8968-09970CCB169C}" type="datetimeFigureOut">
              <a:rPr lang="en-US" smtClean="0"/>
              <a:pPr/>
              <a:t>1/22/22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EEC0CD-F1DA-FC46-B0C6-E241E5C04A81}"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C2D66-7F57-E94D-93F5-2C545036412A}" type="datetimeFigureOut">
              <a:rPr lang="en-US" smtClean="0"/>
              <a:pPr/>
              <a:t>1/22/22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D3955F-9E14-2048-A3C7-B473A3FD983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2</a:t>
            </a:fld>
            <a:endParaRPr lang="en-US" dirty="0"/>
          </a:p>
        </p:txBody>
      </p:sp>
    </p:spTree>
    <p:extLst>
      <p:ext uri="{BB962C8B-B14F-4D97-AF65-F5344CB8AC3E}">
        <p14:creationId xmlns:p14="http://schemas.microsoft.com/office/powerpoint/2010/main" val="1232344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15</a:t>
            </a:fld>
            <a:endParaRPr lang="en-US"/>
          </a:p>
        </p:txBody>
      </p:sp>
    </p:spTree>
    <p:extLst>
      <p:ext uri="{BB962C8B-B14F-4D97-AF65-F5344CB8AC3E}">
        <p14:creationId xmlns:p14="http://schemas.microsoft.com/office/powerpoint/2010/main" val="414064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can go wrong?  Safety!</a:t>
            </a:r>
          </a:p>
          <a:p>
            <a:endParaRPr lang="en-US" dirty="0"/>
          </a:p>
          <a:p>
            <a:r>
              <a:rPr lang="en-US" dirty="0"/>
              <a:t>Thread A, Thread B</a:t>
            </a:r>
          </a:p>
        </p:txBody>
      </p:sp>
      <p:sp>
        <p:nvSpPr>
          <p:cNvPr id="4" name="Slide Number Placeholder 3"/>
          <p:cNvSpPr>
            <a:spLocks noGrp="1"/>
          </p:cNvSpPr>
          <p:nvPr>
            <p:ph type="sldNum" sz="quarter" idx="10"/>
          </p:nvPr>
        </p:nvSpPr>
        <p:spPr/>
        <p:txBody>
          <a:bodyPr/>
          <a:lstStyle/>
          <a:p>
            <a:fld id="{87D3955F-9E14-2048-A3C7-B473A3FD9833}" type="slidenum">
              <a:rPr lang="en-US" smtClean="0"/>
              <a:pPr/>
              <a:t>16</a:t>
            </a:fld>
            <a:endParaRPr lang="en-US"/>
          </a:p>
        </p:txBody>
      </p:sp>
    </p:spTree>
    <p:extLst>
      <p:ext uri="{BB962C8B-B14F-4D97-AF65-F5344CB8AC3E}">
        <p14:creationId xmlns:p14="http://schemas.microsoft.com/office/powerpoint/2010/main" val="2252461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93676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safe but what can go wrong?  Liveness!</a:t>
            </a:r>
          </a:p>
        </p:txBody>
      </p:sp>
      <p:sp>
        <p:nvSpPr>
          <p:cNvPr id="4" name="Slide Number Placeholder 3"/>
          <p:cNvSpPr>
            <a:spLocks noGrp="1"/>
          </p:cNvSpPr>
          <p:nvPr>
            <p:ph type="sldNum" sz="quarter" idx="10"/>
          </p:nvPr>
        </p:nvSpPr>
        <p:spPr/>
        <p:txBody>
          <a:bodyPr/>
          <a:lstStyle/>
          <a:p>
            <a:fld id="{87D3955F-9E14-2048-A3C7-B473A3FD9833}"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D3955F-9E14-2048-A3C7-B473A3FD9833}"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D3955F-9E14-2048-A3C7-B473A3FD9833}" type="slidenum">
              <a:rPr lang="en-US" smtClean="0"/>
              <a:pPr/>
              <a:t>23</a:t>
            </a:fld>
            <a:endParaRPr lang="en-US"/>
          </a:p>
        </p:txBody>
      </p:sp>
    </p:spTree>
    <p:extLst>
      <p:ext uri="{BB962C8B-B14F-4D97-AF65-F5344CB8AC3E}">
        <p14:creationId xmlns:p14="http://schemas.microsoft.com/office/powerpoint/2010/main" val="3494289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Tree>
    <p:extLst>
      <p:ext uri="{BB962C8B-B14F-4D97-AF65-F5344CB8AC3E}">
        <p14:creationId xmlns:p14="http://schemas.microsoft.com/office/powerpoint/2010/main" val="2866695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Tree>
    <p:extLst>
      <p:ext uri="{BB962C8B-B14F-4D97-AF65-F5344CB8AC3E}">
        <p14:creationId xmlns:p14="http://schemas.microsoft.com/office/powerpoint/2010/main" val="2565540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26</a:t>
            </a:fld>
            <a:endParaRPr lang="en-US"/>
          </a:p>
        </p:txBody>
      </p:sp>
    </p:spTree>
    <p:extLst>
      <p:ext uri="{BB962C8B-B14F-4D97-AF65-F5344CB8AC3E}">
        <p14:creationId xmlns:p14="http://schemas.microsoft.com/office/powerpoint/2010/main" val="2765841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78407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335112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Expensive but safe!</a:t>
            </a:r>
          </a:p>
        </p:txBody>
      </p:sp>
      <p:sp>
        <p:nvSpPr>
          <p:cNvPr id="4" name="Slide Number Placeholder 3"/>
          <p:cNvSpPr>
            <a:spLocks noGrp="1"/>
          </p:cNvSpPr>
          <p:nvPr>
            <p:ph type="sldNum" sz="quarter" idx="10"/>
          </p:nvPr>
        </p:nvSpPr>
        <p:spPr/>
        <p:txBody>
          <a:bodyPr/>
          <a:lstStyle/>
          <a:p>
            <a:fld id="{87D3955F-9E14-2048-A3C7-B473A3FD9833}" type="slidenum">
              <a:rPr lang="en-US" smtClean="0"/>
              <a:pPr/>
              <a:t>34</a:t>
            </a:fld>
            <a:endParaRPr lang="en-US"/>
          </a:p>
        </p:txBody>
      </p:sp>
    </p:spTree>
    <p:extLst>
      <p:ext uri="{BB962C8B-B14F-4D97-AF65-F5344CB8AC3E}">
        <p14:creationId xmlns:p14="http://schemas.microsoft.com/office/powerpoint/2010/main" val="2991681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171485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08835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37</a:t>
            </a:fld>
            <a:endParaRPr lang="en-US"/>
          </a:p>
        </p:txBody>
      </p:sp>
    </p:spTree>
    <p:extLst>
      <p:ext uri="{BB962C8B-B14F-4D97-AF65-F5344CB8AC3E}">
        <p14:creationId xmlns:p14="http://schemas.microsoft.com/office/powerpoint/2010/main" val="586759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120793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967441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3061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ln/>
        </p:spPr>
      </p:sp>
      <p:sp>
        <p:nvSpPr>
          <p:cNvPr id="2969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879821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Why does producer P + V different semaphores than the consumer?</a:t>
            </a:r>
          </a:p>
          <a:p>
            <a:r>
              <a:rPr lang="en-US" sz="1200" i="1" kern="1200" dirty="0">
                <a:solidFill>
                  <a:schemeClr val="tx1"/>
                </a:solidFill>
                <a:latin typeface="+mn-lt"/>
                <a:ea typeface="+mn-ea"/>
                <a:cs typeface="+mn-cs"/>
              </a:rPr>
              <a:t> 	Producer creates full buffers; destroys empty buffers!</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Is order of P's important?  </a:t>
            </a:r>
          </a:p>
          <a:p>
            <a:r>
              <a:rPr lang="en-US" sz="1200" i="1" kern="1200" dirty="0">
                <a:solidFill>
                  <a:schemeClr val="tx1"/>
                </a:solidFill>
                <a:latin typeface="+mn-lt"/>
                <a:ea typeface="+mn-ea"/>
                <a:cs typeface="+mn-cs"/>
              </a:rPr>
              <a:t>	Yes!  Deadlock.</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Is order of V's important?  </a:t>
            </a:r>
          </a:p>
          <a:p>
            <a:r>
              <a:rPr lang="en-US" sz="1200" i="1" kern="1200" dirty="0">
                <a:solidFill>
                  <a:schemeClr val="tx1"/>
                </a:solidFill>
                <a:latin typeface="+mn-lt"/>
                <a:ea typeface="+mn-ea"/>
                <a:cs typeface="+mn-cs"/>
              </a:rPr>
              <a:t>	No, except it can affect scheduling efficiency.</a:t>
            </a:r>
          </a:p>
        </p:txBody>
      </p:sp>
      <p:sp>
        <p:nvSpPr>
          <p:cNvPr id="4" name="Slide Number Placeholder 3"/>
          <p:cNvSpPr>
            <a:spLocks noGrp="1"/>
          </p:cNvSpPr>
          <p:nvPr>
            <p:ph type="sldNum" sz="quarter" idx="10"/>
          </p:nvPr>
        </p:nvSpPr>
        <p:spPr/>
        <p:txBody>
          <a:bodyPr/>
          <a:lstStyle/>
          <a:p>
            <a:fld id="{87D3955F-9E14-2048-A3C7-B473A3FD9833}" type="slidenum">
              <a:rPr lang="en-US" smtClean="0"/>
              <a:pPr/>
              <a:t>43</a:t>
            </a:fld>
            <a:endParaRPr lang="en-US"/>
          </a:p>
        </p:txBody>
      </p:sp>
    </p:spTree>
    <p:extLst>
      <p:ext uri="{BB962C8B-B14F-4D97-AF65-F5344CB8AC3E}">
        <p14:creationId xmlns:p14="http://schemas.microsoft.com/office/powerpoint/2010/main" val="259120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ln/>
        </p:spPr>
      </p:sp>
      <p:sp>
        <p:nvSpPr>
          <p:cNvPr id="39938"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a:t>
            </a:r>
          </a:p>
        </p:txBody>
      </p:sp>
    </p:spTree>
    <p:extLst>
      <p:ext uri="{BB962C8B-B14F-4D97-AF65-F5344CB8AC3E}">
        <p14:creationId xmlns:p14="http://schemas.microsoft.com/office/powerpoint/2010/main" val="181022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threads are independent—sharing no memory or other resources—order of execution does not matter – any schedule will produce the same result, otherwise, we need synchronization – next chapter! </a:t>
            </a:r>
          </a:p>
        </p:txBody>
      </p:sp>
      <p:sp>
        <p:nvSpPr>
          <p:cNvPr id="4" name="Slide Number Placeholder 3"/>
          <p:cNvSpPr>
            <a:spLocks noGrp="1"/>
          </p:cNvSpPr>
          <p:nvPr>
            <p:ph type="sldNum" sz="quarter" idx="5"/>
          </p:nvPr>
        </p:nvSpPr>
        <p:spPr/>
        <p:txBody>
          <a:bodyPr/>
          <a:lstStyle/>
          <a:p>
            <a:fld id="{87D3955F-9E14-2048-A3C7-B473A3FD9833}" type="slidenum">
              <a:rPr lang="en-US" smtClean="0"/>
              <a:pPr/>
              <a:t>6</a:t>
            </a:fld>
            <a:endParaRPr lang="en-US"/>
          </a:p>
        </p:txBody>
      </p:sp>
    </p:spTree>
    <p:extLst>
      <p:ext uri="{BB962C8B-B14F-4D97-AF65-F5344CB8AC3E}">
        <p14:creationId xmlns:p14="http://schemas.microsoft.com/office/powerpoint/2010/main" val="3820270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Locks and CVs make code more self-documented</a:t>
            </a:r>
          </a:p>
          <a:p>
            <a:r>
              <a:rPr lang="en-US" dirty="0"/>
              <a:t>Stateless condition variable is a better abstraction for generalized waiting</a:t>
            </a:r>
          </a:p>
        </p:txBody>
      </p:sp>
      <p:sp>
        <p:nvSpPr>
          <p:cNvPr id="4" name="Slide Number Placeholder 3"/>
          <p:cNvSpPr>
            <a:spLocks noGrp="1"/>
          </p:cNvSpPr>
          <p:nvPr>
            <p:ph type="sldNum" sz="quarter" idx="5"/>
          </p:nvPr>
        </p:nvSpPr>
        <p:spPr/>
        <p:txBody>
          <a:bodyPr/>
          <a:lstStyle/>
          <a:p>
            <a:fld id="{87D3955F-9E14-2048-A3C7-B473A3FD9833}" type="slidenum">
              <a:rPr lang="en-US" smtClean="0"/>
              <a:pPr/>
              <a:t>45</a:t>
            </a:fld>
            <a:endParaRPr lang="en-US"/>
          </a:p>
        </p:txBody>
      </p:sp>
    </p:spTree>
    <p:extLst>
      <p:ext uri="{BB962C8B-B14F-4D97-AF65-F5344CB8AC3E}">
        <p14:creationId xmlns:p14="http://schemas.microsoft.com/office/powerpoint/2010/main" val="3657640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40746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324926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efficient way to wait for something</a:t>
            </a:r>
            <a:r>
              <a:rPr lang="en-US" baseline="0" dirty="0"/>
              <a:t> to happen.  </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50</a:t>
            </a:fld>
            <a:endParaRPr lang="en-US"/>
          </a:p>
        </p:txBody>
      </p:sp>
    </p:spTree>
    <p:extLst>
      <p:ext uri="{BB962C8B-B14F-4D97-AF65-F5344CB8AC3E}">
        <p14:creationId xmlns:p14="http://schemas.microsoft.com/office/powerpoint/2010/main" val="4045984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lgn="r" defTabSz="457200" rtl="1" eaLnBrk="1" latinLnBrk="0" hangingPunct="1"/>
            <a:endParaRPr lang="en-US" baseline="0"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51</a:t>
            </a:fld>
            <a:endParaRPr lang="en-US"/>
          </a:p>
        </p:txBody>
      </p:sp>
    </p:spTree>
    <p:extLst>
      <p:ext uri="{BB962C8B-B14F-4D97-AF65-F5344CB8AC3E}">
        <p14:creationId xmlns:p14="http://schemas.microsoft.com/office/powerpoint/2010/main" val="1974665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1795626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1946584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2338357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Rot="1" noChangeAspect="1" noChangeArrowheads="1" noTextEdit="1"/>
          </p:cNvSpPr>
          <p:nvPr>
            <p:ph type="sldImg"/>
          </p:nvPr>
        </p:nvSpPr>
        <p:spPr>
          <a:ln/>
        </p:spPr>
      </p:sp>
      <p:sp>
        <p:nvSpPr>
          <p:cNvPr id="12290"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241834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3681874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268030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894507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945522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4131067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251136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3797759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115617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852443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399345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13345258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4194538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p:spPr>
        <p:txBody>
          <a:bodyPr/>
          <a:lstStyle/>
          <a:p>
            <a:r>
              <a:rPr lang="en-US" altLang="en-US" dirty="0"/>
              <a:t>“Thread 1 is calculating interest” “Thread</a:t>
            </a:r>
            <a:r>
              <a:rPr lang="en-US" altLang="en-US" baseline="0" dirty="0"/>
              <a:t> 2 is handling deposit”</a:t>
            </a:r>
            <a:endParaRPr lang="en-US" altLang="en-US" dirty="0"/>
          </a:p>
        </p:txBody>
      </p:sp>
    </p:spTree>
    <p:extLst>
      <p:ext uri="{BB962C8B-B14F-4D97-AF65-F5344CB8AC3E}">
        <p14:creationId xmlns:p14="http://schemas.microsoft.com/office/powerpoint/2010/main" val="32439222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210415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4082257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0745180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377763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255517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75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656406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79</a:t>
            </a:fld>
            <a:endParaRPr lang="en-US"/>
          </a:p>
        </p:txBody>
      </p:sp>
    </p:spTree>
    <p:extLst>
      <p:ext uri="{BB962C8B-B14F-4D97-AF65-F5344CB8AC3E}">
        <p14:creationId xmlns:p14="http://schemas.microsoft.com/office/powerpoint/2010/main" val="33538514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3919120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31751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9D4A3692-9001-A141-BB1D-0AC116BD1847}"/>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207C414-BD18-7747-AB94-8E4137A040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mic Sans MS" panose="030F0902030302020204" pitchFamily="66" charset="0"/>
              </a:rPr>
              <a:t>X could be (13, 5, 3)</a:t>
            </a:r>
          </a:p>
          <a:p>
            <a:endParaRPr lang="en-US" altLang="en-US">
              <a:latin typeface="Comic Sans MS" panose="030F0902030302020204" pitchFamily="66" charset="0"/>
            </a:endParaRPr>
          </a:p>
        </p:txBody>
      </p:sp>
    </p:spTree>
    <p:extLst>
      <p:ext uri="{BB962C8B-B14F-4D97-AF65-F5344CB8AC3E}">
        <p14:creationId xmlns:p14="http://schemas.microsoft.com/office/powerpoint/2010/main" val="800926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922047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21313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156368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r>
              <a:rPr lang="en-US" altLang="en-US" dirty="0"/>
              <a:t>* Set up last point,</a:t>
            </a:r>
            <a:r>
              <a:rPr lang="en-US" altLang="en-US" baseline="0" dirty="0"/>
              <a:t> it's a surprisingly common solution</a:t>
            </a:r>
            <a:endParaRPr lang="en-US" altLang="en-US" dirty="0"/>
          </a:p>
        </p:txBody>
      </p:sp>
    </p:spTree>
    <p:extLst>
      <p:ext uri="{BB962C8B-B14F-4D97-AF65-F5344CB8AC3E}">
        <p14:creationId xmlns:p14="http://schemas.microsoft.com/office/powerpoint/2010/main" val="19924385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909824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5681941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08190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7328877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106360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534537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9D4A3692-9001-A141-BB1D-0AC116BD1847}"/>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207C414-BD18-7747-AB94-8E4137A040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mic Sans MS" panose="030F0902030302020204" pitchFamily="66" charset="0"/>
              </a:rPr>
              <a:t>X could be (13, 5, 3)</a:t>
            </a:r>
          </a:p>
          <a:p>
            <a:endParaRPr lang="en-US" altLang="en-US">
              <a:latin typeface="Comic Sans MS" panose="030F0902030302020204" pitchFamily="66" charset="0"/>
            </a:endParaRPr>
          </a:p>
        </p:txBody>
      </p:sp>
    </p:spTree>
    <p:extLst>
      <p:ext uri="{BB962C8B-B14F-4D97-AF65-F5344CB8AC3E}">
        <p14:creationId xmlns:p14="http://schemas.microsoft.com/office/powerpoint/2010/main" val="34668412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D9D75A-08D5-2F4E-8CF6-F3F8A539724C}" type="slidenum">
              <a:rPr lang="en-US" smtClean="0"/>
              <a:pPr/>
              <a:t>100</a:t>
            </a:fld>
            <a:endParaRPr lang="en-US" dirty="0"/>
          </a:p>
        </p:txBody>
      </p:sp>
    </p:spTree>
    <p:extLst>
      <p:ext uri="{BB962C8B-B14F-4D97-AF65-F5344CB8AC3E}">
        <p14:creationId xmlns:p14="http://schemas.microsoft.com/office/powerpoint/2010/main" val="69621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9D4A3692-9001-A141-BB1D-0AC116BD1847}"/>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207C414-BD18-7747-AB94-8E4137A040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mic Sans MS" panose="030F0902030302020204" pitchFamily="66" charset="0"/>
              </a:rPr>
              <a:t>X could be (13, 5, 3)</a:t>
            </a:r>
          </a:p>
          <a:p>
            <a:endParaRPr lang="en-US" altLang="en-US">
              <a:latin typeface="Comic Sans MS" panose="030F0902030302020204" pitchFamily="66" charset="0"/>
            </a:endParaRPr>
          </a:p>
        </p:txBody>
      </p:sp>
    </p:spTree>
    <p:extLst>
      <p:ext uri="{BB962C8B-B14F-4D97-AF65-F5344CB8AC3E}">
        <p14:creationId xmlns:p14="http://schemas.microsoft.com/office/powerpoint/2010/main" val="715354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6A51B06-6896-894F-82D4-314CCEEB803E}"/>
              </a:ext>
            </a:extLst>
          </p:cNvPr>
          <p:cNvCxnSpPr>
            <a:cxnSpLocks/>
          </p:cNvCxnSpPr>
          <p:nvPr/>
        </p:nvCxnSpPr>
        <p:spPr>
          <a:xfrm>
            <a:off x="628650" y="3317875"/>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122363"/>
            <a:ext cx="7772400" cy="2133600"/>
          </a:xfrm>
        </p:spPr>
        <p:txBody>
          <a:bodyPr anchor="b">
            <a:normAutofit/>
          </a:bodyPr>
          <a:lstStyle>
            <a:lvl1pPr algn="ctr">
              <a:defRPr sz="49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86619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49444C6-8BA7-F348-B554-02FE28B7E8CD}"/>
              </a:ext>
            </a:extLst>
          </p:cNvPr>
          <p:cNvCxnSpPr>
            <a:cxnSpLocks/>
          </p:cNvCxnSpPr>
          <p:nvPr/>
        </p:nvCxnSpPr>
        <p:spPr>
          <a:xfrm>
            <a:off x="628650" y="1270000"/>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8650" y="212727"/>
            <a:ext cx="7886700" cy="986154"/>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10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7E3296B-3030-CE4B-AA58-2470CAA71537}"/>
              </a:ext>
            </a:extLst>
          </p:cNvPr>
          <p:cNvCxnSpPr>
            <a:cxnSpLocks/>
          </p:cNvCxnSpPr>
          <p:nvPr/>
        </p:nvCxnSpPr>
        <p:spPr>
          <a:xfrm>
            <a:off x="628650" y="3983038"/>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888" y="1059499"/>
            <a:ext cx="7886700" cy="2852737"/>
          </a:xfrm>
        </p:spPr>
        <p:txBody>
          <a:bodyPr anchor="b"/>
          <a:lstStyle>
            <a:lvl1pPr>
              <a:defRPr sz="4900"/>
            </a:lvl1pPr>
          </a:lstStyle>
          <a:p>
            <a:r>
              <a:rPr lang="en-US"/>
              <a:t>Click to edit Master title style</a:t>
            </a:r>
            <a:endParaRPr lang="en-US" dirty="0"/>
          </a:p>
        </p:txBody>
      </p:sp>
      <p:sp>
        <p:nvSpPr>
          <p:cNvPr id="3" name="Text Placeholder 2"/>
          <p:cNvSpPr>
            <a:spLocks noGrp="1"/>
          </p:cNvSpPr>
          <p:nvPr>
            <p:ph type="body" idx="1"/>
          </p:nvPr>
        </p:nvSpPr>
        <p:spPr>
          <a:xfrm>
            <a:off x="623888" y="429482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23928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AED0F70-B1F2-A04C-A71E-4D79596A566A}"/>
              </a:ext>
            </a:extLst>
          </p:cNvPr>
          <p:cNvCxnSpPr>
            <a:cxnSpLocks/>
          </p:cNvCxnSpPr>
          <p:nvPr/>
        </p:nvCxnSpPr>
        <p:spPr>
          <a:xfrm>
            <a:off x="628650" y="1270000"/>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615445"/>
            <a:ext cx="3886200" cy="5029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615445"/>
            <a:ext cx="3886200" cy="5029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6338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9/26/19</a:t>
            </a:r>
          </a:p>
        </p:txBody>
      </p:sp>
      <p:sp>
        <p:nvSpPr>
          <p:cNvPr id="8" name="Footer Placeholder 7"/>
          <p:cNvSpPr>
            <a:spLocks noGrp="1"/>
          </p:cNvSpPr>
          <p:nvPr>
            <p:ph type="ftr" sz="quarter" idx="11"/>
          </p:nvPr>
        </p:nvSpPr>
        <p:spPr/>
        <p:txBody>
          <a:bodyPr/>
          <a:lstStyle/>
          <a:p>
            <a:r>
              <a:rPr lang="en-US" dirty="0"/>
              <a:t>cs162 Fa19 L9</a:t>
            </a:r>
          </a:p>
        </p:txBody>
      </p:sp>
      <p:sp>
        <p:nvSpPr>
          <p:cNvPr id="9" name="Slide Number Placeholder 8"/>
          <p:cNvSpPr>
            <a:spLocks noGrp="1"/>
          </p:cNvSpPr>
          <p:nvPr>
            <p:ph type="sldNum" sz="quarter" idx="12"/>
          </p:nvPr>
        </p:nvSpPr>
        <p:spPr/>
        <p:txBody>
          <a:bodyPr/>
          <a:lstStyle/>
          <a:p>
            <a:fld id="{723BFAD8-B6A7-0C40-B32C-45F69647C48F}" type="slidenum">
              <a:rPr lang="en-US" smtClean="0"/>
              <a:t>‹#›</a:t>
            </a:fld>
            <a:endParaRPr lang="en-US" dirty="0"/>
          </a:p>
        </p:txBody>
      </p:sp>
    </p:spTree>
    <p:extLst>
      <p:ext uri="{BB962C8B-B14F-4D97-AF65-F5344CB8AC3E}">
        <p14:creationId xmlns:p14="http://schemas.microsoft.com/office/powerpoint/2010/main" val="376311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2pPr>
              <a:spcBef>
                <a:spcPts val="703"/>
              </a:spcBef>
            </a:lvl2pPr>
            <a:lvl3pPr>
              <a:spcBef>
                <a:spcPts val="1054"/>
              </a:spcBef>
            </a:lvl3pPr>
            <a:lvl4pPr>
              <a:spcBef>
                <a:spcPts val="703"/>
              </a:spcBef>
            </a:lvl4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563130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5BB83F7-EA5F-5543-B20B-ABA603108753}"/>
              </a:ext>
            </a:extLst>
          </p:cNvPr>
          <p:cNvSpPr>
            <a:spLocks noGrp="1" noChangeArrowheads="1"/>
          </p:cNvSpPr>
          <p:nvPr>
            <p:ph type="title"/>
          </p:nvPr>
        </p:nvSpPr>
        <p:spPr bwMode="auto">
          <a:xfrm>
            <a:off x="628650" y="212725"/>
            <a:ext cx="7886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DABD95D-79E2-A442-9AE8-74F683DF6AC6}"/>
              </a:ext>
            </a:extLst>
          </p:cNvPr>
          <p:cNvSpPr>
            <a:spLocks noGrp="1" noChangeArrowheads="1"/>
          </p:cNvSpPr>
          <p:nvPr>
            <p:ph type="body" idx="1"/>
          </p:nvPr>
        </p:nvSpPr>
        <p:spPr bwMode="auto">
          <a:xfrm>
            <a:off x="628650" y="1676400"/>
            <a:ext cx="78867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03352886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txStyles>
    <p:titleStyle>
      <a:lvl1pPr algn="l" rtl="0" eaLnBrk="1" fontAlgn="base" hangingPunct="1">
        <a:lnSpc>
          <a:spcPct val="90000"/>
        </a:lnSpc>
        <a:spcBef>
          <a:spcPct val="0"/>
        </a:spcBef>
        <a:spcAft>
          <a:spcPct val="0"/>
        </a:spcAft>
        <a:defRPr sz="3500" b="1" kern="1200">
          <a:solidFill>
            <a:schemeClr val="bg2">
              <a:lumMod val="25000"/>
            </a:schemeClr>
          </a:solidFill>
          <a:latin typeface="Gill Sans SemiBold" panose="020B0502020104020203" pitchFamily="34" charset="-79"/>
          <a:ea typeface="CMU Sans Serif" panose="02000603000000000000" pitchFamily="2" charset="0"/>
          <a:cs typeface="Gill Sans SemiBold" panose="020B0502020104020203" pitchFamily="34" charset="-79"/>
        </a:defRPr>
      </a:lvl1pPr>
      <a:lvl2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2pPr>
      <a:lvl3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3pPr>
      <a:lvl4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4pPr>
      <a:lvl5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5pPr>
      <a:lvl6pPr marL="4572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6pPr>
      <a:lvl7pPr marL="9144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7pPr>
      <a:lvl8pPr marL="13716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8pPr>
      <a:lvl9pPr marL="18288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9pPr>
    </p:titleStyle>
    <p:body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ce.uwaterloo.ca/~smzahedi"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4.wmf"/><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youtube.com/watch?v=kAM-YW-6vdU"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9938DB-82CE-8D40-B34B-7A455F7BCC7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28651" y="1212665"/>
            <a:ext cx="7886698" cy="4432670"/>
          </a:xfrm>
          <a:prstGeom prst="rect">
            <a:avLst/>
          </a:prstGeom>
          <a:noFill/>
        </p:spPr>
      </p:pic>
    </p:spTree>
    <p:extLst>
      <p:ext uri="{BB962C8B-B14F-4D97-AF65-F5344CB8AC3E}">
        <p14:creationId xmlns:p14="http://schemas.microsoft.com/office/powerpoint/2010/main" val="423680086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2EC3714-C4A9-F844-AB49-A2FE5E150097}"/>
              </a:ext>
            </a:extLst>
          </p:cNvPr>
          <p:cNvSpPr>
            <a:spLocks noGrp="1" noChangeArrowheads="1"/>
          </p:cNvSpPr>
          <p:nvPr>
            <p:ph type="title"/>
          </p:nvPr>
        </p:nvSpPr>
        <p:spPr/>
        <p:txBody>
          <a:bodyPr/>
          <a:lstStyle/>
          <a:p>
            <a:r>
              <a:rPr lang="en-US" altLang="ko-KR" dirty="0"/>
              <a:t>Problem Is At The Lowest Level (cont.)</a:t>
            </a:r>
          </a:p>
        </p:txBody>
      </p:sp>
      <p:sp>
        <p:nvSpPr>
          <p:cNvPr id="409603" name="Rectangle 3">
            <a:extLst>
              <a:ext uri="{FF2B5EF4-FFF2-40B4-BE49-F238E27FC236}">
                <a16:creationId xmlns:a16="http://schemas.microsoft.com/office/drawing/2014/main" id="{AC9BE6B1-8379-3A4E-A4EF-855898EFF34F}"/>
              </a:ext>
            </a:extLst>
          </p:cNvPr>
          <p:cNvSpPr>
            <a:spLocks noGrp="1" noChangeArrowheads="1"/>
          </p:cNvSpPr>
          <p:nvPr>
            <p:ph type="body" idx="1"/>
          </p:nvPr>
        </p:nvSpPr>
        <p:spPr/>
        <p:txBody>
          <a:bodyPr/>
          <a:lstStyle/>
          <a:p>
            <a:r>
              <a:rPr lang="en-US" altLang="ko-KR" sz="1800" dirty="0"/>
              <a:t>When threads work on separate data, order of scheduling does not change results</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r>
              <a:rPr lang="en-US" altLang="ko-KR" sz="1800" dirty="0"/>
              <a:t>Scheduling order matters when threads work on shared data</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pPr marL="0" indent="0">
              <a:lnSpc>
                <a:spcPct val="70000"/>
              </a:lnSpc>
              <a:buNone/>
            </a:pPr>
            <a:r>
              <a:rPr lang="en-US" altLang="ko-KR" sz="1800" dirty="0">
                <a:latin typeface="Ubuntu Mono" panose="020B0509030602030204" pitchFamily="49" charset="0"/>
              </a:rPr>
              <a:t>		x = y + 1;		y = y * 2;</a:t>
            </a:r>
            <a:endParaRPr lang="en-US" altLang="ko-KR" sz="1800" dirty="0"/>
          </a:p>
          <a:p>
            <a:r>
              <a:rPr lang="en-US" altLang="ko-KR" sz="1800" dirty="0"/>
              <a:t>What are possible values of x? (initially, </a:t>
            </a:r>
            <a:r>
              <a:rPr lang="en-US" altLang="ko-KR" sz="1800" dirty="0">
                <a:latin typeface="Ubuntu Mono" panose="020B0509030602030204" pitchFamily="49" charset="0"/>
              </a:rPr>
              <a:t>y = 12</a:t>
            </a:r>
            <a:r>
              <a:rPr lang="en-US" altLang="ko-KR" sz="1800" dirty="0"/>
              <a:t>)</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y = 2;</a:t>
            </a:r>
            <a:endParaRPr lang="en-US" altLang="ko-KR" sz="1800" dirty="0"/>
          </a:p>
          <a:p>
            <a:pPr marL="0" indent="0">
              <a:lnSpc>
                <a:spcPct val="70000"/>
              </a:lnSpc>
              <a:buNone/>
            </a:pPr>
            <a:r>
              <a:rPr lang="en-US" altLang="ko-KR" sz="1800" dirty="0">
                <a:latin typeface="Ubuntu Mono" panose="020B0509030602030204" pitchFamily="49" charset="0"/>
              </a:rPr>
              <a:t>					y = y * 2;</a:t>
            </a:r>
            <a:endParaRPr lang="en-US" altLang="ko-KR" sz="1800" dirty="0"/>
          </a:p>
          <a:p>
            <a:pPr marL="0" indent="0">
              <a:lnSpc>
                <a:spcPct val="70000"/>
              </a:lnSpc>
              <a:buNone/>
            </a:pPr>
            <a:r>
              <a:rPr lang="en-US" altLang="ko-KR" sz="1800" dirty="0">
                <a:latin typeface="Ubuntu Mono" panose="020B0509030602030204" pitchFamily="49" charset="0"/>
              </a:rPr>
              <a:t>		x = 1;</a:t>
            </a:r>
            <a:endParaRPr lang="en-US" altLang="ko-KR" sz="1800" dirty="0"/>
          </a:p>
          <a:p>
            <a:pPr marL="0" indent="0">
              <a:lnSpc>
                <a:spcPct val="70000"/>
              </a:lnSpc>
              <a:buNone/>
            </a:pPr>
            <a:r>
              <a:rPr lang="en-US" altLang="ko-KR" sz="1800" dirty="0">
                <a:latin typeface="Ubuntu Mono" panose="020B0509030602030204" pitchFamily="49" charset="0"/>
              </a:rPr>
              <a:t>		x = y + 1;</a:t>
            </a:r>
            <a:endParaRPr lang="en-US" altLang="ko-KR" sz="1800" dirty="0"/>
          </a:p>
        </p:txBody>
      </p:sp>
      <p:sp>
        <p:nvSpPr>
          <p:cNvPr id="4" name="Rectangle 3">
            <a:extLst>
              <a:ext uri="{FF2B5EF4-FFF2-40B4-BE49-F238E27FC236}">
                <a16:creationId xmlns:a16="http://schemas.microsoft.com/office/drawing/2014/main" id="{D79F7690-C56D-044A-9E6D-DEEC5FBF5F58}"/>
              </a:ext>
            </a:extLst>
          </p:cNvPr>
          <p:cNvSpPr>
            <a:spLocks noChangeArrowheads="1"/>
          </p:cNvSpPr>
          <p:nvPr/>
        </p:nvSpPr>
        <p:spPr bwMode="auto">
          <a:xfrm>
            <a:off x="4076700" y="6147121"/>
            <a:ext cx="990600" cy="381000"/>
          </a:xfrm>
          <a:prstGeom prst="rect">
            <a:avLst/>
          </a:prstGeom>
          <a:solidFill>
            <a:schemeClr val="bg1"/>
          </a:solidFill>
          <a:ln w="25400">
            <a:solidFill>
              <a:schemeClr val="tx1"/>
            </a:solidFill>
            <a:round/>
            <a:headEnd type="triangle" w="med" len="med"/>
            <a:tailEnd/>
          </a:ln>
          <a:effectLst>
            <a:outerShdw blurRad="50800" dist="38100" dir="2700000" algn="tl" rotWithShape="0">
              <a:srgbClr val="808080">
                <a:alpha val="42999"/>
              </a:srgbClr>
            </a:outerShdw>
          </a:effectLst>
        </p:spPr>
        <p:txBody>
          <a:bodyPr anchor="ctr"/>
          <a:lstStyle/>
          <a:p>
            <a:pPr algn="ctr">
              <a:defRPr/>
            </a:pPr>
            <a:r>
              <a:rPr lang="en-US" dirty="0">
                <a:latin typeface="Ubuntu Mono" panose="020B0509030602030204" pitchFamily="49" charset="0"/>
                <a:cs typeface="Helvetica"/>
              </a:rPr>
              <a:t>x = 5</a:t>
            </a:r>
          </a:p>
        </p:txBody>
      </p:sp>
      <p:sp>
        <p:nvSpPr>
          <p:cNvPr id="5" name="Rectangle 4">
            <a:extLst>
              <a:ext uri="{FF2B5EF4-FFF2-40B4-BE49-F238E27FC236}">
                <a16:creationId xmlns:a16="http://schemas.microsoft.com/office/drawing/2014/main" id="{B1689C6D-B6BB-A345-9DC3-4047A28BA79E}"/>
              </a:ext>
            </a:extLst>
          </p:cNvPr>
          <p:cNvSpPr>
            <a:spLocks noChangeArrowheads="1"/>
          </p:cNvSpPr>
          <p:nvPr/>
        </p:nvSpPr>
        <p:spPr bwMode="auto">
          <a:xfrm>
            <a:off x="2286000" y="4784115"/>
            <a:ext cx="4321834" cy="623455"/>
          </a:xfrm>
          <a:prstGeom prst="rect">
            <a:avLst/>
          </a:prstGeom>
          <a:solidFill>
            <a:schemeClr val="accent2">
              <a:lumMod val="75000"/>
              <a:alpha val="25098"/>
            </a:schemeClr>
          </a:solidFill>
          <a:ln>
            <a:noFill/>
          </a:ln>
        </p:spPr>
        <p:txBody>
          <a:bodyPr anchor="ctr"/>
          <a:lstStyle>
            <a:lvl1pPr>
              <a:defRPr b="1">
                <a:solidFill>
                  <a:schemeClr val="tx1"/>
                </a:solidFill>
                <a:latin typeface="Comic Sans MS" panose="030F0902030302020204" pitchFamily="66" charset="0"/>
                <a:ea typeface="MS PGothic" panose="020B0600070205080204" pitchFamily="34" charset="-128"/>
              </a:defRPr>
            </a:lvl1pPr>
            <a:lvl2pPr marL="742950" indent="-285750">
              <a:defRPr b="1">
                <a:solidFill>
                  <a:schemeClr val="tx1"/>
                </a:solidFill>
                <a:latin typeface="Comic Sans MS" panose="030F0902030302020204" pitchFamily="66" charset="0"/>
                <a:ea typeface="MS PGothic" panose="020B0600070205080204" pitchFamily="34" charset="-128"/>
              </a:defRPr>
            </a:lvl2pPr>
            <a:lvl3pPr marL="1143000" indent="-228600">
              <a:defRPr b="1">
                <a:solidFill>
                  <a:schemeClr val="tx1"/>
                </a:solidFill>
                <a:latin typeface="Comic Sans MS" panose="030F0902030302020204" pitchFamily="66" charset="0"/>
                <a:ea typeface="MS PGothic" panose="020B0600070205080204" pitchFamily="34" charset="-128"/>
              </a:defRPr>
            </a:lvl3pPr>
            <a:lvl4pPr marL="1600200" indent="-228600">
              <a:defRPr b="1">
                <a:solidFill>
                  <a:schemeClr val="tx1"/>
                </a:solidFill>
                <a:latin typeface="Comic Sans MS" panose="030F0902030302020204" pitchFamily="66" charset="0"/>
                <a:ea typeface="MS PGothic" panose="020B0600070205080204" pitchFamily="34" charset="-128"/>
              </a:defRPr>
            </a:lvl4pPr>
            <a:lvl5pPr marL="2057400" indent="-228600">
              <a:defRPr b="1">
                <a:solidFill>
                  <a:schemeClr val="tx1"/>
                </a:solidFill>
                <a:latin typeface="Comic Sans MS" panose="030F0902030302020204" pitchFamily="66"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9pPr>
          </a:lstStyle>
          <a:p>
            <a:pPr algn="ctr"/>
            <a:endParaRPr lang="en-US" altLang="en-US" b="0">
              <a:solidFill>
                <a:schemeClr val="accent3">
                  <a:lumMod val="60000"/>
                  <a:lumOff val="40000"/>
                </a:schemeClr>
              </a:solidFill>
              <a:latin typeface="Helvetica" pitchFamily="2" charset="0"/>
            </a:endParaRPr>
          </a:p>
        </p:txBody>
      </p:sp>
      <p:sp>
        <p:nvSpPr>
          <p:cNvPr id="6" name="Rectangle 5">
            <a:extLst>
              <a:ext uri="{FF2B5EF4-FFF2-40B4-BE49-F238E27FC236}">
                <a16:creationId xmlns:a16="http://schemas.microsoft.com/office/drawing/2014/main" id="{89AFB3DD-24A3-6B42-9D46-BA6DCD8788A9}"/>
              </a:ext>
            </a:extLst>
          </p:cNvPr>
          <p:cNvSpPr/>
          <p:nvPr/>
        </p:nvSpPr>
        <p:spPr bwMode="auto">
          <a:xfrm>
            <a:off x="2286000" y="5402484"/>
            <a:ext cx="4321834" cy="623455"/>
          </a:xfrm>
          <a:prstGeom prst="rect">
            <a:avLst/>
          </a:prstGeom>
          <a:solidFill>
            <a:srgbClr val="7DF43C">
              <a:alpha val="25000"/>
            </a:srgb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Tree>
    <p:extLst>
      <p:ext uri="{BB962C8B-B14F-4D97-AF65-F5344CB8AC3E}">
        <p14:creationId xmlns:p14="http://schemas.microsoft.com/office/powerpoint/2010/main" val="33849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03">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03">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03">
                                            <p:txEl>
                                              <p:pRg st="12" end="1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uiExpand="1" build="p"/>
      <p:bldP spid="4" grpId="0" animBg="1"/>
      <p:bldP spid="5" grpId="0" animBg="1"/>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BC04-D7A4-2D45-957C-0AC05B07BFA3}"/>
              </a:ext>
            </a:extLst>
          </p:cNvPr>
          <p:cNvSpPr>
            <a:spLocks noGrp="1"/>
          </p:cNvSpPr>
          <p:nvPr>
            <p:ph type="title"/>
          </p:nvPr>
        </p:nvSpPr>
        <p:spPr/>
        <p:txBody>
          <a:bodyPr/>
          <a:lstStyle/>
          <a:p>
            <a:r>
              <a:rPr lang="en-US" dirty="0"/>
              <a:t>Acknowledgment</a:t>
            </a:r>
          </a:p>
        </p:txBody>
      </p:sp>
      <p:sp>
        <p:nvSpPr>
          <p:cNvPr id="3" name="Content Placeholder 2">
            <a:extLst>
              <a:ext uri="{FF2B5EF4-FFF2-40B4-BE49-F238E27FC236}">
                <a16:creationId xmlns:a16="http://schemas.microsoft.com/office/drawing/2014/main" id="{4653A5FE-6850-F546-8B5B-00CF64889447}"/>
              </a:ext>
            </a:extLst>
          </p:cNvPr>
          <p:cNvSpPr>
            <a:spLocks noGrp="1"/>
          </p:cNvSpPr>
          <p:nvPr>
            <p:ph idx="1"/>
          </p:nvPr>
        </p:nvSpPr>
        <p:spPr/>
        <p:txBody>
          <a:bodyPr/>
          <a:lstStyle/>
          <a:p>
            <a:r>
              <a:rPr lang="en-US" dirty="0"/>
              <a:t>Slides by courtesy of Anderson, Culler, </a:t>
            </a:r>
            <a:r>
              <a:rPr lang="en-US" dirty="0" err="1"/>
              <a:t>Stoica</a:t>
            </a:r>
            <a:r>
              <a:rPr lang="en-US" dirty="0"/>
              <a:t>, </a:t>
            </a:r>
            <a:r>
              <a:rPr lang="en-US" dirty="0" err="1"/>
              <a:t>Silberschatz</a:t>
            </a:r>
            <a:r>
              <a:rPr lang="en-US" dirty="0"/>
              <a:t>, </a:t>
            </a:r>
            <a:r>
              <a:rPr lang="en-US" dirty="0" err="1"/>
              <a:t>Zarnett</a:t>
            </a:r>
            <a:r>
              <a:rPr lang="en-US" dirty="0"/>
              <a:t>, Joseph, and Canny</a:t>
            </a:r>
          </a:p>
        </p:txBody>
      </p:sp>
    </p:spTree>
    <p:extLst>
      <p:ext uri="{BB962C8B-B14F-4D97-AF65-F5344CB8AC3E}">
        <p14:creationId xmlns:p14="http://schemas.microsoft.com/office/powerpoint/2010/main" val="362477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2EC3714-C4A9-F844-AB49-A2FE5E150097}"/>
              </a:ext>
            </a:extLst>
          </p:cNvPr>
          <p:cNvSpPr>
            <a:spLocks noGrp="1" noChangeArrowheads="1"/>
          </p:cNvSpPr>
          <p:nvPr>
            <p:ph type="title"/>
          </p:nvPr>
        </p:nvSpPr>
        <p:spPr/>
        <p:txBody>
          <a:bodyPr/>
          <a:lstStyle/>
          <a:p>
            <a:r>
              <a:rPr lang="en-US" altLang="ko-KR" dirty="0"/>
              <a:t>Problem Is At The Lowest Level (cont.)</a:t>
            </a:r>
          </a:p>
        </p:txBody>
      </p:sp>
      <p:sp>
        <p:nvSpPr>
          <p:cNvPr id="409603" name="Rectangle 3">
            <a:extLst>
              <a:ext uri="{FF2B5EF4-FFF2-40B4-BE49-F238E27FC236}">
                <a16:creationId xmlns:a16="http://schemas.microsoft.com/office/drawing/2014/main" id="{AC9BE6B1-8379-3A4E-A4EF-855898EFF34F}"/>
              </a:ext>
            </a:extLst>
          </p:cNvPr>
          <p:cNvSpPr>
            <a:spLocks noGrp="1" noChangeArrowheads="1"/>
          </p:cNvSpPr>
          <p:nvPr>
            <p:ph type="body" idx="1"/>
          </p:nvPr>
        </p:nvSpPr>
        <p:spPr/>
        <p:txBody>
          <a:bodyPr/>
          <a:lstStyle/>
          <a:p>
            <a:r>
              <a:rPr lang="en-US" altLang="ko-KR" sz="1800" dirty="0"/>
              <a:t>When threads work on separate data, order of scheduling does not change results</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r>
              <a:rPr lang="en-US" altLang="ko-KR" sz="1800" dirty="0"/>
              <a:t>Scheduling order matters when threads work on shared data</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pPr marL="0" indent="0">
              <a:lnSpc>
                <a:spcPct val="70000"/>
              </a:lnSpc>
              <a:buNone/>
            </a:pPr>
            <a:r>
              <a:rPr lang="en-US" altLang="ko-KR" sz="1800" dirty="0">
                <a:latin typeface="Ubuntu Mono" panose="020B0509030602030204" pitchFamily="49" charset="0"/>
              </a:rPr>
              <a:t>		x = y + 1;		y = y * 2;</a:t>
            </a:r>
            <a:endParaRPr lang="en-US" altLang="ko-KR" sz="1800" dirty="0"/>
          </a:p>
          <a:p>
            <a:r>
              <a:rPr lang="en-US" altLang="ko-KR" sz="1800" dirty="0"/>
              <a:t>What are possible values of x? (initially, </a:t>
            </a:r>
            <a:r>
              <a:rPr lang="en-US" altLang="ko-KR" sz="1800" dirty="0">
                <a:latin typeface="Ubuntu Mono" panose="020B0509030602030204" pitchFamily="49" charset="0"/>
              </a:rPr>
              <a:t>y = 12</a:t>
            </a:r>
            <a:r>
              <a:rPr lang="en-US" altLang="ko-KR" sz="1800" dirty="0"/>
              <a:t>)</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y = 2;</a:t>
            </a:r>
            <a:endParaRPr lang="en-US" altLang="ko-KR" sz="1800" dirty="0"/>
          </a:p>
          <a:p>
            <a:pPr marL="0" indent="0">
              <a:lnSpc>
                <a:spcPct val="70000"/>
              </a:lnSpc>
              <a:buNone/>
            </a:pPr>
            <a:r>
              <a:rPr lang="en-US" altLang="ko-KR" sz="1800" dirty="0">
                <a:latin typeface="Ubuntu Mono" panose="020B0509030602030204" pitchFamily="49" charset="0"/>
              </a:rPr>
              <a:t>		x = 1;</a:t>
            </a:r>
            <a:endParaRPr lang="en-US" altLang="ko-KR" sz="1800" dirty="0"/>
          </a:p>
          <a:p>
            <a:pPr marL="0" indent="0">
              <a:lnSpc>
                <a:spcPct val="70000"/>
              </a:lnSpc>
              <a:buNone/>
            </a:pPr>
            <a:r>
              <a:rPr lang="en-US" altLang="ko-KR" sz="1800" dirty="0">
                <a:latin typeface="Ubuntu Mono" panose="020B0509030602030204" pitchFamily="49" charset="0"/>
              </a:rPr>
              <a:t>		x = y + 1;</a:t>
            </a:r>
          </a:p>
          <a:p>
            <a:pPr marL="0" indent="0">
              <a:lnSpc>
                <a:spcPct val="70000"/>
              </a:lnSpc>
              <a:buNone/>
            </a:pPr>
            <a:r>
              <a:rPr lang="en-US" altLang="ko-KR" sz="1800" dirty="0">
                <a:latin typeface="Ubuntu Mono" panose="020B0509030602030204" pitchFamily="49" charset="0"/>
              </a:rPr>
              <a:t>					y = y * 2;</a:t>
            </a:r>
            <a:endParaRPr lang="en-US" altLang="ko-KR" sz="1800" dirty="0"/>
          </a:p>
          <a:p>
            <a:pPr marL="0" indent="0">
              <a:lnSpc>
                <a:spcPct val="70000"/>
              </a:lnSpc>
              <a:buNone/>
            </a:pPr>
            <a:endParaRPr lang="en-US" altLang="ko-KR" sz="1800" dirty="0"/>
          </a:p>
        </p:txBody>
      </p:sp>
      <p:sp>
        <p:nvSpPr>
          <p:cNvPr id="4" name="Rectangle 3">
            <a:extLst>
              <a:ext uri="{FF2B5EF4-FFF2-40B4-BE49-F238E27FC236}">
                <a16:creationId xmlns:a16="http://schemas.microsoft.com/office/drawing/2014/main" id="{D79F7690-C56D-044A-9E6D-DEEC5FBF5F58}"/>
              </a:ext>
            </a:extLst>
          </p:cNvPr>
          <p:cNvSpPr>
            <a:spLocks noChangeArrowheads="1"/>
          </p:cNvSpPr>
          <p:nvPr/>
        </p:nvSpPr>
        <p:spPr bwMode="auto">
          <a:xfrm>
            <a:off x="4076700" y="6147121"/>
            <a:ext cx="990600" cy="381000"/>
          </a:xfrm>
          <a:prstGeom prst="rect">
            <a:avLst/>
          </a:prstGeom>
          <a:solidFill>
            <a:schemeClr val="bg1"/>
          </a:solidFill>
          <a:ln w="25400">
            <a:solidFill>
              <a:schemeClr val="tx1"/>
            </a:solidFill>
            <a:round/>
            <a:headEnd type="triangle" w="med" len="med"/>
            <a:tailEnd/>
          </a:ln>
          <a:effectLst>
            <a:outerShdw blurRad="50800" dist="38100" dir="2700000" algn="tl" rotWithShape="0">
              <a:srgbClr val="808080">
                <a:alpha val="42999"/>
              </a:srgbClr>
            </a:outerShdw>
          </a:effectLst>
        </p:spPr>
        <p:txBody>
          <a:bodyPr anchor="ctr"/>
          <a:lstStyle/>
          <a:p>
            <a:pPr algn="ctr">
              <a:defRPr/>
            </a:pPr>
            <a:r>
              <a:rPr lang="en-US" dirty="0">
                <a:latin typeface="Ubuntu Mono" panose="020B0509030602030204" pitchFamily="49" charset="0"/>
                <a:cs typeface="Helvetica"/>
              </a:rPr>
              <a:t>x = 3</a:t>
            </a:r>
          </a:p>
        </p:txBody>
      </p:sp>
      <p:sp>
        <p:nvSpPr>
          <p:cNvPr id="5" name="Rectangle 4">
            <a:extLst>
              <a:ext uri="{FF2B5EF4-FFF2-40B4-BE49-F238E27FC236}">
                <a16:creationId xmlns:a16="http://schemas.microsoft.com/office/drawing/2014/main" id="{B1689C6D-B6BB-A345-9DC3-4047A28BA79E}"/>
              </a:ext>
            </a:extLst>
          </p:cNvPr>
          <p:cNvSpPr>
            <a:spLocks noChangeArrowheads="1"/>
          </p:cNvSpPr>
          <p:nvPr/>
        </p:nvSpPr>
        <p:spPr bwMode="auto">
          <a:xfrm>
            <a:off x="2286000" y="5087514"/>
            <a:ext cx="4321834" cy="623455"/>
          </a:xfrm>
          <a:prstGeom prst="rect">
            <a:avLst/>
          </a:prstGeom>
          <a:solidFill>
            <a:srgbClr val="7DF43C">
              <a:alpha val="25098"/>
            </a:srgbClr>
          </a:solidFill>
          <a:ln>
            <a:noFill/>
          </a:ln>
        </p:spPr>
        <p:txBody>
          <a:bodyPr anchor="ctr"/>
          <a:lstStyle>
            <a:lvl1pPr>
              <a:defRPr b="1">
                <a:solidFill>
                  <a:schemeClr val="tx1"/>
                </a:solidFill>
                <a:latin typeface="Comic Sans MS" panose="030F0902030302020204" pitchFamily="66" charset="0"/>
                <a:ea typeface="MS PGothic" panose="020B0600070205080204" pitchFamily="34" charset="-128"/>
              </a:defRPr>
            </a:lvl1pPr>
            <a:lvl2pPr marL="742950" indent="-285750">
              <a:defRPr b="1">
                <a:solidFill>
                  <a:schemeClr val="tx1"/>
                </a:solidFill>
                <a:latin typeface="Comic Sans MS" panose="030F0902030302020204" pitchFamily="66" charset="0"/>
                <a:ea typeface="MS PGothic" panose="020B0600070205080204" pitchFamily="34" charset="-128"/>
              </a:defRPr>
            </a:lvl2pPr>
            <a:lvl3pPr marL="1143000" indent="-228600">
              <a:defRPr b="1">
                <a:solidFill>
                  <a:schemeClr val="tx1"/>
                </a:solidFill>
                <a:latin typeface="Comic Sans MS" panose="030F0902030302020204" pitchFamily="66" charset="0"/>
                <a:ea typeface="MS PGothic" panose="020B0600070205080204" pitchFamily="34" charset="-128"/>
              </a:defRPr>
            </a:lvl3pPr>
            <a:lvl4pPr marL="1600200" indent="-228600">
              <a:defRPr b="1">
                <a:solidFill>
                  <a:schemeClr val="tx1"/>
                </a:solidFill>
                <a:latin typeface="Comic Sans MS" panose="030F0902030302020204" pitchFamily="66" charset="0"/>
                <a:ea typeface="MS PGothic" panose="020B0600070205080204" pitchFamily="34" charset="-128"/>
              </a:defRPr>
            </a:lvl4pPr>
            <a:lvl5pPr marL="2057400" indent="-228600">
              <a:defRPr b="1">
                <a:solidFill>
                  <a:schemeClr val="tx1"/>
                </a:solidFill>
                <a:latin typeface="Comic Sans MS" panose="030F0902030302020204" pitchFamily="66"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9pPr>
          </a:lstStyle>
          <a:p>
            <a:pPr algn="ctr"/>
            <a:endParaRPr lang="en-US" altLang="en-US" b="0">
              <a:solidFill>
                <a:schemeClr val="accent3">
                  <a:lumMod val="60000"/>
                  <a:lumOff val="40000"/>
                </a:schemeClr>
              </a:solidFill>
              <a:latin typeface="Helvetica" pitchFamily="2" charset="0"/>
            </a:endParaRPr>
          </a:p>
        </p:txBody>
      </p:sp>
      <p:sp>
        <p:nvSpPr>
          <p:cNvPr id="6" name="Rectangle 5">
            <a:extLst>
              <a:ext uri="{FF2B5EF4-FFF2-40B4-BE49-F238E27FC236}">
                <a16:creationId xmlns:a16="http://schemas.microsoft.com/office/drawing/2014/main" id="{89AFB3DD-24A3-6B42-9D46-BA6DCD8788A9}"/>
              </a:ext>
            </a:extLst>
          </p:cNvPr>
          <p:cNvSpPr/>
          <p:nvPr/>
        </p:nvSpPr>
        <p:spPr bwMode="auto">
          <a:xfrm>
            <a:off x="2286000" y="5711925"/>
            <a:ext cx="4321834" cy="319931"/>
          </a:xfrm>
          <a:prstGeom prst="rect">
            <a:avLst/>
          </a:prstGeom>
          <a:solidFill>
            <a:schemeClr val="accent2">
              <a:lumMod val="75000"/>
              <a:alpha val="25000"/>
            </a:scheme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
        <p:nvSpPr>
          <p:cNvPr id="7" name="Rectangle 6">
            <a:extLst>
              <a:ext uri="{FF2B5EF4-FFF2-40B4-BE49-F238E27FC236}">
                <a16:creationId xmlns:a16="http://schemas.microsoft.com/office/drawing/2014/main" id="{78ABF4EE-8430-A94B-92B5-87670D64547D}"/>
              </a:ext>
            </a:extLst>
          </p:cNvPr>
          <p:cNvSpPr/>
          <p:nvPr/>
        </p:nvSpPr>
        <p:spPr bwMode="auto">
          <a:xfrm>
            <a:off x="2286000" y="4771524"/>
            <a:ext cx="4321834" cy="319931"/>
          </a:xfrm>
          <a:prstGeom prst="rect">
            <a:avLst/>
          </a:prstGeom>
          <a:solidFill>
            <a:schemeClr val="accent2">
              <a:lumMod val="75000"/>
              <a:alpha val="25000"/>
            </a:scheme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Tree>
    <p:extLst>
      <p:ext uri="{BB962C8B-B14F-4D97-AF65-F5344CB8AC3E}">
        <p14:creationId xmlns:p14="http://schemas.microsoft.com/office/powerpoint/2010/main" val="237533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9603">
                                            <p:txEl>
                                              <p:pRg st="10" end="1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03">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9603">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uiExpand="1" build="p"/>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0151-A632-A944-8DA8-B30A6EDB089D}"/>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9483B111-CC2C-EA47-A3BF-9E40F185F333}"/>
              </a:ext>
            </a:extLst>
          </p:cNvPr>
          <p:cNvSpPr>
            <a:spLocks noGrp="1"/>
          </p:cNvSpPr>
          <p:nvPr>
            <p:ph idx="1"/>
          </p:nvPr>
        </p:nvSpPr>
        <p:spPr/>
        <p:txBody>
          <a:bodyPr/>
          <a:lstStyle/>
          <a:p>
            <a:r>
              <a:rPr lang="en-US" sz="2400" dirty="0"/>
              <a:t>Condition where output of </a:t>
            </a:r>
            <a:br>
              <a:rPr lang="en-US" sz="2400" dirty="0"/>
            </a:br>
            <a:r>
              <a:rPr lang="en-US" sz="2400" dirty="0"/>
              <a:t>concurrent program depends </a:t>
            </a:r>
            <a:br>
              <a:rPr lang="en-US" sz="2400" dirty="0"/>
            </a:br>
            <a:r>
              <a:rPr lang="en-US" sz="2400" dirty="0"/>
              <a:t>on order or timing of threads</a:t>
            </a:r>
          </a:p>
          <a:p>
            <a:endParaRPr lang="en-US" sz="2400" dirty="0"/>
          </a:p>
          <a:p>
            <a:r>
              <a:rPr lang="en-US" sz="2400" dirty="0"/>
              <a:t>This often happens when </a:t>
            </a:r>
            <a:br>
              <a:rPr lang="en-US" sz="2400" dirty="0"/>
            </a:br>
            <a:r>
              <a:rPr lang="en-US" sz="2400" dirty="0"/>
              <a:t>threads </a:t>
            </a:r>
            <a:r>
              <a:rPr lang="en-US" sz="2400" dirty="0">
                <a:solidFill>
                  <a:srgbClr val="FF0000"/>
                </a:solidFill>
              </a:rPr>
              <a:t>share</a:t>
            </a:r>
            <a:r>
              <a:rPr lang="en-US" sz="2400" dirty="0"/>
              <a:t> some data </a:t>
            </a:r>
          </a:p>
        </p:txBody>
      </p:sp>
      <p:pic>
        <p:nvPicPr>
          <p:cNvPr id="4098" name="Picture 2" descr="The Best way to Win race Do Not Tell Others it is a race - Running girl |  Meme Generator">
            <a:extLst>
              <a:ext uri="{FF2B5EF4-FFF2-40B4-BE49-F238E27FC236}">
                <a16:creationId xmlns:a16="http://schemas.microsoft.com/office/drawing/2014/main" id="{BB84669C-DC2A-1248-92DF-437DF19839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49002" y="1676400"/>
            <a:ext cx="2867527" cy="28675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386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Example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8695665"/>
              </p:ext>
            </p:extLst>
          </p:nvPr>
        </p:nvGraphicFramePr>
        <p:xfrm>
          <a:off x="1313033" y="1792595"/>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20000"/>
                    </a:ext>
                  </a:extLst>
                </a:gridCol>
                <a:gridCol w="2644959">
                  <a:extLst>
                    <a:ext uri="{9D8B030D-6E8A-4147-A177-3AD203B41FA5}">
                      <a16:colId xmlns:a16="http://schemas.microsoft.com/office/drawing/2014/main" val="20001"/>
                    </a:ext>
                  </a:extLst>
                </a:gridCol>
                <a:gridCol w="3034446">
                  <a:extLst>
                    <a:ext uri="{9D8B030D-6E8A-4147-A177-3AD203B41FA5}">
                      <a16:colId xmlns:a16="http://schemas.microsoft.com/office/drawing/2014/main" val="20002"/>
                    </a:ext>
                  </a:extLst>
                </a:gridCol>
              </a:tblGrid>
              <a:tr h="443817">
                <a:tc>
                  <a:txBody>
                    <a:bodyPr/>
                    <a:lstStyle/>
                    <a:p>
                      <a:pPr marL="0" marR="749300">
                        <a:spcBef>
                          <a:spcPts val="0"/>
                        </a:spcBef>
                        <a:spcAft>
                          <a:spcPts val="0"/>
                        </a:spcAft>
                        <a:tabLst>
                          <a:tab pos="965200" algn="l"/>
                        </a:tabLs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u="none" dirty="0">
                          <a:latin typeface="Gill Sans Light" panose="020B0302020104020203" pitchFamily="34" charset="-79"/>
                          <a:cs typeface="Gill Sans Light" panose="020B0302020104020203" pitchFamily="34" charset="-79"/>
                        </a:rPr>
                        <a:t>Roommate A</a:t>
                      </a:r>
                      <a:endParaRPr lang="en-US" sz="1600" b="0" i="0" u="none"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u="none" dirty="0">
                          <a:latin typeface="Gill Sans Light" panose="020B0302020104020203" pitchFamily="34" charset="-79"/>
                          <a:cs typeface="Gill Sans Light" panose="020B0302020104020203" pitchFamily="34" charset="-79"/>
                        </a:rPr>
                        <a:t>Roommate B</a:t>
                      </a:r>
                      <a:endParaRPr lang="en-US" sz="1600" b="0" i="0" u="none"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956B43D6-B48C-F647-9722-5E250ACBBB9C}"/>
              </a:ext>
            </a:extLst>
          </p:cNvPr>
          <p:cNvGraphicFramePr>
            <a:graphicFrameLocks noGrp="1"/>
          </p:cNvGraphicFramePr>
          <p:nvPr>
            <p:extLst>
              <p:ext uri="{D42A27DB-BD31-4B8C-83A1-F6EECF244321}">
                <p14:modId xmlns:p14="http://schemas.microsoft.com/office/powerpoint/2010/main" val="3427709252"/>
              </p:ext>
            </p:extLst>
          </p:nvPr>
        </p:nvGraphicFramePr>
        <p:xfrm>
          <a:off x="1313033" y="2244270"/>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2930092340"/>
                    </a:ext>
                  </a:extLst>
                </a:gridCol>
                <a:gridCol w="2644959">
                  <a:extLst>
                    <a:ext uri="{9D8B030D-6E8A-4147-A177-3AD203B41FA5}">
                      <a16:colId xmlns:a16="http://schemas.microsoft.com/office/drawing/2014/main" val="3259747877"/>
                    </a:ext>
                  </a:extLst>
                </a:gridCol>
                <a:gridCol w="3034446">
                  <a:extLst>
                    <a:ext uri="{9D8B030D-6E8A-4147-A177-3AD203B41FA5}">
                      <a16:colId xmlns:a16="http://schemas.microsoft.com/office/drawing/2014/main" val="3779960461"/>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12:30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a:latin typeface="Gill Sans Light" panose="020B0302020104020203" pitchFamily="34" charset="-79"/>
                          <a:cs typeface="Gill Sans Light" panose="020B0302020104020203" pitchFamily="34" charset="-79"/>
                        </a:rPr>
                        <a:t>Look in fridge.  Out of milk.</a:t>
                      </a: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4221270754"/>
                  </a:ext>
                </a:extLst>
              </a:tr>
            </a:tbl>
          </a:graphicData>
        </a:graphic>
      </p:graphicFrame>
      <p:graphicFrame>
        <p:nvGraphicFramePr>
          <p:cNvPr id="6" name="Table 5">
            <a:extLst>
              <a:ext uri="{FF2B5EF4-FFF2-40B4-BE49-F238E27FC236}">
                <a16:creationId xmlns:a16="http://schemas.microsoft.com/office/drawing/2014/main" id="{E502801B-7EA5-9D44-81E7-C9CF587C8A86}"/>
              </a:ext>
            </a:extLst>
          </p:cNvPr>
          <p:cNvGraphicFramePr>
            <a:graphicFrameLocks noGrp="1"/>
          </p:cNvGraphicFramePr>
          <p:nvPr>
            <p:extLst>
              <p:ext uri="{D42A27DB-BD31-4B8C-83A1-F6EECF244321}">
                <p14:modId xmlns:p14="http://schemas.microsoft.com/office/powerpoint/2010/main" val="1264023233"/>
              </p:ext>
            </p:extLst>
          </p:nvPr>
        </p:nvGraphicFramePr>
        <p:xfrm>
          <a:off x="1313033" y="2695559"/>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3041250008"/>
                    </a:ext>
                  </a:extLst>
                </a:gridCol>
                <a:gridCol w="2644959">
                  <a:extLst>
                    <a:ext uri="{9D8B030D-6E8A-4147-A177-3AD203B41FA5}">
                      <a16:colId xmlns:a16="http://schemas.microsoft.com/office/drawing/2014/main" val="864958103"/>
                    </a:ext>
                  </a:extLst>
                </a:gridCol>
                <a:gridCol w="3034446">
                  <a:extLst>
                    <a:ext uri="{9D8B030D-6E8A-4147-A177-3AD203B41FA5}">
                      <a16:colId xmlns:a16="http://schemas.microsoft.com/office/drawing/2014/main" val="200842935"/>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12:35</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Leave for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3095292967"/>
                  </a:ext>
                </a:extLst>
              </a:tr>
            </a:tbl>
          </a:graphicData>
        </a:graphic>
      </p:graphicFrame>
      <p:graphicFrame>
        <p:nvGraphicFramePr>
          <p:cNvPr id="8" name="Table 7">
            <a:extLst>
              <a:ext uri="{FF2B5EF4-FFF2-40B4-BE49-F238E27FC236}">
                <a16:creationId xmlns:a16="http://schemas.microsoft.com/office/drawing/2014/main" id="{7350750E-1578-1842-AF2F-8BBBF6523546}"/>
              </a:ext>
            </a:extLst>
          </p:cNvPr>
          <p:cNvGraphicFramePr>
            <a:graphicFrameLocks noGrp="1"/>
          </p:cNvGraphicFramePr>
          <p:nvPr>
            <p:extLst>
              <p:ext uri="{D42A27DB-BD31-4B8C-83A1-F6EECF244321}">
                <p14:modId xmlns:p14="http://schemas.microsoft.com/office/powerpoint/2010/main" val="3644611638"/>
              </p:ext>
            </p:extLst>
          </p:nvPr>
        </p:nvGraphicFramePr>
        <p:xfrm>
          <a:off x="1313033" y="3139376"/>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3888293267"/>
                    </a:ext>
                  </a:extLst>
                </a:gridCol>
                <a:gridCol w="2644959">
                  <a:extLst>
                    <a:ext uri="{9D8B030D-6E8A-4147-A177-3AD203B41FA5}">
                      <a16:colId xmlns:a16="http://schemas.microsoft.com/office/drawing/2014/main" val="1161355707"/>
                    </a:ext>
                  </a:extLst>
                </a:gridCol>
                <a:gridCol w="3034446">
                  <a:extLst>
                    <a:ext uri="{9D8B030D-6E8A-4147-A177-3AD203B41FA5}">
                      <a16:colId xmlns:a16="http://schemas.microsoft.com/office/drawing/2014/main" val="4003397123"/>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12:40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Arrive at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Look in fridge.  Out of milk.</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3470628017"/>
                  </a:ext>
                </a:extLst>
              </a:tr>
            </a:tbl>
          </a:graphicData>
        </a:graphic>
      </p:graphicFrame>
      <p:graphicFrame>
        <p:nvGraphicFramePr>
          <p:cNvPr id="9" name="Table 8">
            <a:extLst>
              <a:ext uri="{FF2B5EF4-FFF2-40B4-BE49-F238E27FC236}">
                <a16:creationId xmlns:a16="http://schemas.microsoft.com/office/drawing/2014/main" id="{ED74FDAD-6DB2-8348-92DD-9C760600979F}"/>
              </a:ext>
            </a:extLst>
          </p:cNvPr>
          <p:cNvGraphicFramePr>
            <a:graphicFrameLocks noGrp="1"/>
          </p:cNvGraphicFramePr>
          <p:nvPr>
            <p:extLst>
              <p:ext uri="{D42A27DB-BD31-4B8C-83A1-F6EECF244321}">
                <p14:modId xmlns:p14="http://schemas.microsoft.com/office/powerpoint/2010/main" val="2283594640"/>
              </p:ext>
            </p:extLst>
          </p:nvPr>
        </p:nvGraphicFramePr>
        <p:xfrm>
          <a:off x="1313033" y="3577741"/>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3544561862"/>
                    </a:ext>
                  </a:extLst>
                </a:gridCol>
                <a:gridCol w="2644959">
                  <a:extLst>
                    <a:ext uri="{9D8B030D-6E8A-4147-A177-3AD203B41FA5}">
                      <a16:colId xmlns:a16="http://schemas.microsoft.com/office/drawing/2014/main" val="2814844671"/>
                    </a:ext>
                  </a:extLst>
                </a:gridCol>
                <a:gridCol w="3034446">
                  <a:extLst>
                    <a:ext uri="{9D8B030D-6E8A-4147-A177-3AD203B41FA5}">
                      <a16:colId xmlns:a16="http://schemas.microsoft.com/office/drawing/2014/main" val="2778060944"/>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12:45</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a:latin typeface="Gill Sans Light" panose="020B0302020104020203" pitchFamily="34" charset="-79"/>
                          <a:cs typeface="Gill Sans Light" panose="020B0302020104020203" pitchFamily="34" charset="-79"/>
                        </a:rPr>
                        <a:t>Buy milk.</a:t>
                      </a: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Leave for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4109640442"/>
                  </a:ext>
                </a:extLst>
              </a:tr>
            </a:tbl>
          </a:graphicData>
        </a:graphic>
      </p:graphicFrame>
      <p:graphicFrame>
        <p:nvGraphicFramePr>
          <p:cNvPr id="10" name="Table 9">
            <a:extLst>
              <a:ext uri="{FF2B5EF4-FFF2-40B4-BE49-F238E27FC236}">
                <a16:creationId xmlns:a16="http://schemas.microsoft.com/office/drawing/2014/main" id="{EB23C474-2EC5-4549-AF14-2D660D3B73DA}"/>
              </a:ext>
            </a:extLst>
          </p:cNvPr>
          <p:cNvGraphicFramePr>
            <a:graphicFrameLocks noGrp="1"/>
          </p:cNvGraphicFramePr>
          <p:nvPr>
            <p:extLst>
              <p:ext uri="{D42A27DB-BD31-4B8C-83A1-F6EECF244321}">
                <p14:modId xmlns:p14="http://schemas.microsoft.com/office/powerpoint/2010/main" val="2033311370"/>
              </p:ext>
            </p:extLst>
          </p:nvPr>
        </p:nvGraphicFramePr>
        <p:xfrm>
          <a:off x="1313033" y="4027010"/>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2875424897"/>
                    </a:ext>
                  </a:extLst>
                </a:gridCol>
                <a:gridCol w="2644959">
                  <a:extLst>
                    <a:ext uri="{9D8B030D-6E8A-4147-A177-3AD203B41FA5}">
                      <a16:colId xmlns:a16="http://schemas.microsoft.com/office/drawing/2014/main" val="3553303945"/>
                    </a:ext>
                  </a:extLst>
                </a:gridCol>
                <a:gridCol w="3034446">
                  <a:extLst>
                    <a:ext uri="{9D8B030D-6E8A-4147-A177-3AD203B41FA5}">
                      <a16:colId xmlns:a16="http://schemas.microsoft.com/office/drawing/2014/main" val="30007237"/>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12:50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a:latin typeface="Gill Sans Light" panose="020B0302020104020203" pitchFamily="34" charset="-79"/>
                          <a:cs typeface="Gill Sans Light" panose="020B0302020104020203" pitchFamily="34" charset="-79"/>
                        </a:rPr>
                        <a:t>Arrive home, put milk away.</a:t>
                      </a: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Arrive at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1103712282"/>
                  </a:ext>
                </a:extLst>
              </a:tr>
            </a:tbl>
          </a:graphicData>
        </a:graphic>
      </p:graphicFrame>
      <p:graphicFrame>
        <p:nvGraphicFramePr>
          <p:cNvPr id="11" name="Table 10">
            <a:extLst>
              <a:ext uri="{FF2B5EF4-FFF2-40B4-BE49-F238E27FC236}">
                <a16:creationId xmlns:a16="http://schemas.microsoft.com/office/drawing/2014/main" id="{77C64763-49FC-4E40-8AA0-E4104C9C09D5}"/>
              </a:ext>
            </a:extLst>
          </p:cNvPr>
          <p:cNvGraphicFramePr>
            <a:graphicFrameLocks noGrp="1"/>
          </p:cNvGraphicFramePr>
          <p:nvPr>
            <p:extLst>
              <p:ext uri="{D42A27DB-BD31-4B8C-83A1-F6EECF244321}">
                <p14:modId xmlns:p14="http://schemas.microsoft.com/office/powerpoint/2010/main" val="3146574487"/>
              </p:ext>
            </p:extLst>
          </p:nvPr>
        </p:nvGraphicFramePr>
        <p:xfrm>
          <a:off x="1313033" y="4470827"/>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514908409"/>
                    </a:ext>
                  </a:extLst>
                </a:gridCol>
                <a:gridCol w="2644959">
                  <a:extLst>
                    <a:ext uri="{9D8B030D-6E8A-4147-A177-3AD203B41FA5}">
                      <a16:colId xmlns:a16="http://schemas.microsoft.com/office/drawing/2014/main" val="4256830351"/>
                    </a:ext>
                  </a:extLst>
                </a:gridCol>
                <a:gridCol w="3034446">
                  <a:extLst>
                    <a:ext uri="{9D8B030D-6E8A-4147-A177-3AD203B41FA5}">
                      <a16:colId xmlns:a16="http://schemas.microsoft.com/office/drawing/2014/main" val="2805831512"/>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12:55</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Buy milk.</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1096108234"/>
                  </a:ext>
                </a:extLst>
              </a:tr>
            </a:tbl>
          </a:graphicData>
        </a:graphic>
      </p:graphicFrame>
      <p:graphicFrame>
        <p:nvGraphicFramePr>
          <p:cNvPr id="12" name="Table 11">
            <a:extLst>
              <a:ext uri="{FF2B5EF4-FFF2-40B4-BE49-F238E27FC236}">
                <a16:creationId xmlns:a16="http://schemas.microsoft.com/office/drawing/2014/main" id="{8E6F3845-122E-B34F-8CFE-A1367C03C826}"/>
              </a:ext>
            </a:extLst>
          </p:cNvPr>
          <p:cNvGraphicFramePr>
            <a:graphicFrameLocks noGrp="1"/>
          </p:cNvGraphicFramePr>
          <p:nvPr>
            <p:extLst>
              <p:ext uri="{D42A27DB-BD31-4B8C-83A1-F6EECF244321}">
                <p14:modId xmlns:p14="http://schemas.microsoft.com/office/powerpoint/2010/main" val="3024267970"/>
              </p:ext>
            </p:extLst>
          </p:nvPr>
        </p:nvGraphicFramePr>
        <p:xfrm>
          <a:off x="1313033" y="4914644"/>
          <a:ext cx="6517934" cy="481929"/>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16156113"/>
                    </a:ext>
                  </a:extLst>
                </a:gridCol>
                <a:gridCol w="2644959">
                  <a:extLst>
                    <a:ext uri="{9D8B030D-6E8A-4147-A177-3AD203B41FA5}">
                      <a16:colId xmlns:a16="http://schemas.microsoft.com/office/drawing/2014/main" val="783409358"/>
                    </a:ext>
                  </a:extLst>
                </a:gridCol>
                <a:gridCol w="3034446">
                  <a:extLst>
                    <a:ext uri="{9D8B030D-6E8A-4147-A177-3AD203B41FA5}">
                      <a16:colId xmlns:a16="http://schemas.microsoft.com/office/drawing/2014/main" val="1028522398"/>
                    </a:ext>
                  </a:extLst>
                </a:gridCol>
              </a:tblGrid>
              <a:tr h="481929">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01:00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Arrive home, put milk away. Oh no!</a:t>
                      </a:r>
                      <a:endParaRPr lang="en-US" sz="1600" b="0" i="0" dirty="0">
                        <a:solidFill>
                          <a:srgbClr val="FF0000"/>
                        </a:solidFill>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1631318343"/>
                  </a:ext>
                </a:extLst>
              </a:tr>
            </a:tbl>
          </a:graphicData>
        </a:graphic>
      </p:graphicFrame>
      <p:pic>
        <p:nvPicPr>
          <p:cNvPr id="5" name="Picture 65" descr="MCj02507670000[1]">
            <a:extLst>
              <a:ext uri="{FF2B5EF4-FFF2-40B4-BE49-F238E27FC236}">
                <a16:creationId xmlns:a16="http://schemas.microsoft.com/office/drawing/2014/main" id="{C378AF5C-CE87-B84B-BACF-38398FFA74F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68992" y="1418506"/>
            <a:ext cx="1123950" cy="136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3">
            <a:extLst>
              <a:ext uri="{FF2B5EF4-FFF2-40B4-BE49-F238E27FC236}">
                <a16:creationId xmlns:a16="http://schemas.microsoft.com/office/drawing/2014/main" id="{72013256-4CAC-5641-A7F1-6C4717C35DF0}"/>
              </a:ext>
            </a:extLst>
          </p:cNvPr>
          <p:cNvSpPr txBox="1">
            <a:spLocks noChangeArrowheads="1"/>
          </p:cNvSpPr>
          <p:nvPr/>
        </p:nvSpPr>
        <p:spPr bwMode="auto">
          <a:xfrm>
            <a:off x="628650" y="5564038"/>
            <a:ext cx="7886700" cy="10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altLang="ko-KR" sz="1800" dirty="0"/>
              <a:t>What are </a:t>
            </a:r>
            <a:r>
              <a:rPr lang="en-US" altLang="ko-KR" sz="1800" dirty="0">
                <a:solidFill>
                  <a:srgbClr val="FF0000"/>
                </a:solidFill>
              </a:rPr>
              <a:t>correctness properties </a:t>
            </a:r>
            <a:r>
              <a:rPr lang="en-US" altLang="ko-KR" sz="1800" dirty="0"/>
              <a:t>of “too much milk” problem?</a:t>
            </a:r>
          </a:p>
          <a:p>
            <a:pPr lvl="1" defTabSz="914400"/>
            <a:r>
              <a:rPr lang="en-US" altLang="ko-KR" sz="1600" dirty="0"/>
              <a:t>At most one roommate should buy milk</a:t>
            </a:r>
          </a:p>
          <a:p>
            <a:pPr lvl="1" defTabSz="914400"/>
            <a:r>
              <a:rPr lang="en-US" altLang="ko-KR" sz="1600" dirty="0"/>
              <a:t>Someone should eventually buy milk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(Solution #1)</a:t>
            </a:r>
          </a:p>
        </p:txBody>
      </p:sp>
      <p:sp>
        <p:nvSpPr>
          <p:cNvPr id="3" name="Content Placeholder 2"/>
          <p:cNvSpPr>
            <a:spLocks noGrp="1"/>
          </p:cNvSpPr>
          <p:nvPr>
            <p:ph idx="1"/>
          </p:nvPr>
        </p:nvSpPr>
        <p:spPr/>
        <p:txBody>
          <a:bodyPr/>
          <a:lstStyle/>
          <a:p>
            <a:r>
              <a:rPr lang="en-US" altLang="ko-KR" sz="2000" dirty="0"/>
              <a:t>Leave note before buying</a:t>
            </a:r>
          </a:p>
          <a:p>
            <a:r>
              <a:rPr lang="en-US" altLang="ko-KR" sz="2000" dirty="0"/>
              <a:t>Remove note after buying</a:t>
            </a:r>
          </a:p>
          <a:p>
            <a:r>
              <a:rPr lang="en-US" altLang="ko-KR" sz="2000" dirty="0"/>
              <a:t>Don’t buy if there is already a note</a:t>
            </a:r>
          </a:p>
          <a:p>
            <a:pPr marL="914400" lvl="2" indent="0">
              <a:lnSpc>
                <a:spcPct val="77000"/>
              </a:lnSpc>
              <a:buNone/>
            </a:pPr>
            <a:endParaRPr lang="en-US" altLang="ko-KR" sz="1600" dirty="0"/>
          </a:p>
          <a:p>
            <a:pPr marL="914400" lvl="2" indent="0">
              <a:lnSpc>
                <a:spcPct val="77000"/>
              </a:lnSpc>
              <a:buNone/>
            </a:pPr>
            <a:endParaRPr lang="en-US" altLang="ko-KR" sz="1600" dirty="0"/>
          </a:p>
          <a:p>
            <a:pPr marL="914400" lvl="2" indent="0">
              <a:lnSpc>
                <a:spcPct val="77000"/>
              </a:lnSpc>
              <a:buNone/>
            </a:pPr>
            <a:endParaRPr lang="en-US" altLang="ko-KR" sz="1600" dirty="0"/>
          </a:p>
          <a:p>
            <a:pPr marL="457200" lvl="1" indent="0">
              <a:lnSpc>
                <a:spcPct val="70000"/>
              </a:lnSpc>
              <a:buNone/>
            </a:pPr>
            <a:r>
              <a:rPr lang="en-US" sz="1800" dirty="0">
                <a:latin typeface="Ubuntu Mono" panose="020B0509030602030204" pitchFamily="49" charset="0"/>
              </a:rPr>
              <a:t>if (!milk) {</a:t>
            </a:r>
          </a:p>
          <a:p>
            <a:pPr marL="457200" lvl="1" indent="0">
              <a:lnSpc>
                <a:spcPct val="70000"/>
              </a:lnSpc>
              <a:buNone/>
            </a:pPr>
            <a:r>
              <a:rPr lang="en-US" sz="1800" dirty="0">
                <a:latin typeface="Ubuntu Mono" panose="020B0509030602030204" pitchFamily="49" charset="0"/>
              </a:rPr>
              <a:t>   if (!note) {</a:t>
            </a:r>
          </a:p>
          <a:p>
            <a:pPr marL="457200" lvl="1" indent="0">
              <a:lnSpc>
                <a:spcPct val="70000"/>
              </a:lnSpc>
              <a:buNone/>
            </a:pPr>
            <a:r>
              <a:rPr lang="en-US" sz="1800" dirty="0">
                <a:latin typeface="Ubuntu Mono" panose="020B0509030602030204" pitchFamily="49" charset="0"/>
              </a:rPr>
              <a:t>      leave note;</a:t>
            </a:r>
          </a:p>
          <a:p>
            <a:pPr marL="457200" lvl="1" indent="0">
              <a:lnSpc>
                <a:spcPct val="70000"/>
              </a:lnSpc>
              <a:buNone/>
            </a:pPr>
            <a:r>
              <a:rPr lang="en-US" sz="1800" dirty="0">
                <a:latin typeface="Ubuntu Mono" panose="020B0509030602030204" pitchFamily="49" charset="0"/>
              </a:rPr>
              <a:t>      buy milk;</a:t>
            </a:r>
          </a:p>
          <a:p>
            <a:pPr marL="457200" lvl="1" indent="0">
              <a:lnSpc>
                <a:spcPct val="70000"/>
              </a:lnSpc>
              <a:buNone/>
            </a:pPr>
            <a:r>
              <a:rPr lang="en-US" sz="1800" dirty="0">
                <a:latin typeface="Ubuntu Mono" panose="020B0509030602030204" pitchFamily="49" charset="0"/>
              </a:rPr>
              <a:t>      remove note;</a:t>
            </a:r>
          </a:p>
          <a:p>
            <a:pPr marL="457200" lvl="1" indent="0">
              <a:lnSpc>
                <a:spcPct val="70000"/>
              </a:lnSpc>
              <a:buNone/>
            </a:pPr>
            <a:r>
              <a:rPr lang="en-US" sz="1800" dirty="0">
                <a:latin typeface="Ubuntu Mono" panose="020B0509030602030204" pitchFamily="49" charset="0"/>
              </a:rPr>
              <a:t>   }</a:t>
            </a:r>
          </a:p>
          <a:p>
            <a:pPr marL="457200" lvl="1" indent="0">
              <a:lnSpc>
                <a:spcPct val="70000"/>
              </a:lnSpc>
              <a:buNone/>
            </a:pPr>
            <a:r>
              <a:rPr lang="en-US" sz="1800" dirty="0">
                <a:latin typeface="Ubuntu Mono" panose="020B0509030602030204" pitchFamily="49" charset="0"/>
              </a:rPr>
              <a:t>}</a:t>
            </a:r>
          </a:p>
          <a:p>
            <a:pPr marL="457200" lvl="1" indent="0">
              <a:lnSpc>
                <a:spcPct val="70000"/>
              </a:lnSpc>
              <a:buNone/>
            </a:pPr>
            <a:endParaRPr lang="en-US" sz="1800" dirty="0">
              <a:latin typeface="Ubuntu Mono" panose="020B0509030602030204" pitchFamily="49" charset="0"/>
            </a:endParaRPr>
          </a:p>
          <a:p>
            <a:pPr marL="457200" lvl="1" indent="0">
              <a:lnSpc>
                <a:spcPct val="70000"/>
              </a:lnSpc>
              <a:buNone/>
            </a:pPr>
            <a:endParaRPr lang="en-US" sz="1800" dirty="0">
              <a:latin typeface="Ubuntu Mono" panose="020B0509030602030204" pitchFamily="49" charset="0"/>
            </a:endParaRPr>
          </a:p>
          <a:p>
            <a:pPr marL="457200" lvl="1" indent="0">
              <a:lnSpc>
                <a:spcPct val="70000"/>
              </a:lnSpc>
              <a:buNone/>
            </a:pPr>
            <a:endParaRPr lang="en-US" sz="1800" dirty="0">
              <a:latin typeface="Ubuntu Mono" panose="020B0509030602030204" pitchFamily="49" charset="0"/>
            </a:endParaRPr>
          </a:p>
          <a:p>
            <a:pPr>
              <a:lnSpc>
                <a:spcPct val="70000"/>
              </a:lnSpc>
            </a:pPr>
            <a:r>
              <a:rPr lang="en-US" altLang="ko-KR" sz="2000" dirty="0"/>
              <a:t>Would this work if it is executed by multiple threads?</a:t>
            </a:r>
          </a:p>
          <a:p>
            <a:pPr marL="457200" lvl="1" indent="0">
              <a:lnSpc>
                <a:spcPct val="70000"/>
              </a:lnSpc>
              <a:buNone/>
            </a:pPr>
            <a:endParaRPr lang="en-US" sz="1800" dirty="0">
              <a:latin typeface="Ubuntu Mono" panose="020B0509030602030204" pitchFamily="49" charset="0"/>
            </a:endParaRPr>
          </a:p>
        </p:txBody>
      </p:sp>
      <p:grpSp>
        <p:nvGrpSpPr>
          <p:cNvPr id="11" name="Group 13">
            <a:extLst>
              <a:ext uri="{FF2B5EF4-FFF2-40B4-BE49-F238E27FC236}">
                <a16:creationId xmlns:a16="http://schemas.microsoft.com/office/drawing/2014/main" id="{A730A2B7-483B-B74E-960D-0318524753DF}"/>
              </a:ext>
            </a:extLst>
          </p:cNvPr>
          <p:cNvGrpSpPr>
            <a:grpSpLocks/>
          </p:cNvGrpSpPr>
          <p:nvPr/>
        </p:nvGrpSpPr>
        <p:grpSpPr bwMode="auto">
          <a:xfrm>
            <a:off x="6408708" y="1569781"/>
            <a:ext cx="1676400" cy="1598613"/>
            <a:chOff x="3504" y="1524"/>
            <a:chExt cx="1056" cy="1007"/>
          </a:xfrm>
        </p:grpSpPr>
        <p:pic>
          <p:nvPicPr>
            <p:cNvPr id="12" name="Picture 8" descr="MCHH01153_0000[1]">
              <a:extLst>
                <a:ext uri="{FF2B5EF4-FFF2-40B4-BE49-F238E27FC236}">
                  <a16:creationId xmlns:a16="http://schemas.microsoft.com/office/drawing/2014/main" id="{BABB3510-6C36-384F-9C19-E0BC1CD8E94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04" y="1632"/>
              <a:ext cx="676" cy="8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A1970B81-92A5-6244-BCBC-E6FC2FE1D64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76" y="1524"/>
              <a:ext cx="384" cy="38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 (cont.)</a:t>
            </a:r>
          </a:p>
        </p:txBody>
      </p:sp>
      <p:sp>
        <p:nvSpPr>
          <p:cNvPr id="4" name="Content Placeholder 3">
            <a:extLst>
              <a:ext uri="{FF2B5EF4-FFF2-40B4-BE49-F238E27FC236}">
                <a16:creationId xmlns:a16="http://schemas.microsoft.com/office/drawing/2014/main" id="{17342957-5F14-064D-96E1-4D6C8298850E}"/>
              </a:ext>
            </a:extLst>
          </p:cNvPr>
          <p:cNvSpPr>
            <a:spLocks noGrp="1"/>
          </p:cNvSpPr>
          <p:nvPr>
            <p:ph sz="half" idx="1"/>
          </p:nvPr>
        </p:nvSpPr>
        <p:spPr/>
        <p:txBody>
          <a:bodyPr/>
          <a:lstStyle/>
          <a:p>
            <a:pPr marL="914400" lvl="2" indent="0">
              <a:lnSpc>
                <a:spcPct val="70000"/>
              </a:lnSpc>
              <a:buNone/>
            </a:pPr>
            <a:r>
              <a:rPr lang="en-US" sz="1600" u="sng" dirty="0">
                <a:solidFill>
                  <a:srgbClr val="FF0000"/>
                </a:solidFill>
                <a:latin typeface="Gill Sans Light" panose="020B0302020104020203" pitchFamily="34" charset="-79"/>
                <a:cs typeface="Gill Sans Light" panose="020B0302020104020203" pitchFamily="34" charset="-79"/>
              </a:rPr>
              <a:t>Thread 1</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if (!milk) {</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   if (!note) {</a:t>
            </a:r>
          </a:p>
          <a:p>
            <a:pPr marL="914400" lvl="2" indent="0">
              <a:lnSpc>
                <a:spcPct val="70000"/>
              </a:lnSpc>
              <a:buNone/>
            </a:pPr>
            <a:r>
              <a:rPr lang="en-US" sz="1600" dirty="0">
                <a:latin typeface="Ubuntu Mono" panose="020B0509030602030204" pitchFamily="49" charset="0"/>
              </a:rPr>
              <a:t>      leave note;</a:t>
            </a:r>
          </a:p>
          <a:p>
            <a:pPr marL="914400" lvl="2" indent="0">
              <a:lnSpc>
                <a:spcPct val="70000"/>
              </a:lnSpc>
              <a:buNone/>
            </a:pPr>
            <a:r>
              <a:rPr lang="en-US" sz="1600" dirty="0">
                <a:solidFill>
                  <a:srgbClr val="FF0000"/>
                </a:solidFill>
                <a:latin typeface="Ubuntu Mono" panose="020B0509030602030204" pitchFamily="49" charset="0"/>
              </a:rPr>
              <a:t>      buy milk;</a:t>
            </a:r>
          </a:p>
          <a:p>
            <a:pPr marL="914400" lvl="2" indent="0">
              <a:lnSpc>
                <a:spcPct val="70000"/>
              </a:lnSpc>
              <a:buNone/>
            </a:pPr>
            <a:r>
              <a:rPr lang="en-US" sz="1600" dirty="0">
                <a:latin typeface="Ubuntu Mono" panose="020B0509030602030204" pitchFamily="49" charset="0"/>
              </a:rPr>
              <a:t>      remove note;</a:t>
            </a:r>
          </a:p>
          <a:p>
            <a:pPr marL="914400" lvl="2" indent="0">
              <a:lnSpc>
                <a:spcPct val="70000"/>
              </a:lnSpc>
              <a:buNone/>
            </a:pPr>
            <a:r>
              <a:rPr lang="en-US" sz="1600" dirty="0">
                <a:latin typeface="Ubuntu Mono" panose="020B0509030602030204" pitchFamily="49" charset="0"/>
              </a:rPr>
              <a:t>   }</a:t>
            </a:r>
          </a:p>
          <a:p>
            <a:pPr marL="914400" lvl="2" indent="0">
              <a:lnSpc>
                <a:spcPct val="70000"/>
              </a:lnSpc>
              <a:buNone/>
            </a:pPr>
            <a:r>
              <a:rPr lang="en-US" sz="1600" dirty="0">
                <a:latin typeface="Ubuntu Mono" panose="020B0509030602030204" pitchFamily="49" charset="0"/>
              </a:rPr>
              <a:t>}</a:t>
            </a:r>
            <a:endParaRPr lang="en-US" sz="1000" dirty="0">
              <a:latin typeface="Ubuntu Mono" panose="020B0509030602030204" pitchFamily="49" charset="0"/>
            </a:endParaRPr>
          </a:p>
        </p:txBody>
      </p:sp>
      <p:sp>
        <p:nvSpPr>
          <p:cNvPr id="5" name="Content Placeholder 4">
            <a:extLst>
              <a:ext uri="{FF2B5EF4-FFF2-40B4-BE49-F238E27FC236}">
                <a16:creationId xmlns:a16="http://schemas.microsoft.com/office/drawing/2014/main" id="{D04486B5-C9D2-F241-949C-DAB73D65204D}"/>
              </a:ext>
            </a:extLst>
          </p:cNvPr>
          <p:cNvSpPr>
            <a:spLocks noGrp="1"/>
          </p:cNvSpPr>
          <p:nvPr>
            <p:ph sz="half" idx="2"/>
          </p:nvPr>
        </p:nvSpPr>
        <p:spPr/>
        <p:txBody>
          <a:bodyPr/>
          <a:lstStyle/>
          <a:p>
            <a:pPr marL="914400" lvl="2" indent="0">
              <a:lnSpc>
                <a:spcPct val="70000"/>
              </a:lnSpc>
              <a:buNone/>
            </a:pPr>
            <a:r>
              <a:rPr lang="en-US" sz="1600" u="sng" dirty="0">
                <a:solidFill>
                  <a:srgbClr val="FF0000"/>
                </a:solidFill>
              </a:rPr>
              <a:t>Thread 2</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if (!milk) {</a:t>
            </a:r>
          </a:p>
          <a:p>
            <a:pPr marL="914400" lvl="2" indent="0">
              <a:lnSpc>
                <a:spcPct val="70000"/>
              </a:lnSpc>
              <a:buNone/>
            </a:pPr>
            <a:r>
              <a:rPr lang="en-US" sz="1600" dirty="0">
                <a:latin typeface="Ubuntu Mono" panose="020B0509030602030204" pitchFamily="49" charset="0"/>
              </a:rPr>
              <a:t>   if (!note) {</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      leave note;</a:t>
            </a:r>
          </a:p>
          <a:p>
            <a:pPr marL="914400" lvl="2" indent="0">
              <a:lnSpc>
                <a:spcPct val="70000"/>
              </a:lnSpc>
              <a:buNone/>
            </a:pPr>
            <a:r>
              <a:rPr lang="en-US" sz="1600" dirty="0">
                <a:solidFill>
                  <a:srgbClr val="FF0000"/>
                </a:solidFill>
                <a:latin typeface="Ubuntu Mono" panose="020B0509030602030204" pitchFamily="49" charset="0"/>
              </a:rPr>
              <a:t>      buy milk;</a:t>
            </a:r>
          </a:p>
          <a:p>
            <a:pPr marL="914400" lvl="2" indent="0">
              <a:lnSpc>
                <a:spcPct val="70000"/>
              </a:lnSpc>
              <a:buNone/>
            </a:pPr>
            <a:r>
              <a:rPr lang="en-US" sz="1600" dirty="0">
                <a:latin typeface="Ubuntu Mono" panose="020B0509030602030204" pitchFamily="49" charset="0"/>
              </a:rPr>
              <a:t>      remove note;</a:t>
            </a:r>
          </a:p>
          <a:p>
            <a:pPr marL="914400" lvl="2" indent="0">
              <a:lnSpc>
                <a:spcPct val="70000"/>
              </a:lnSpc>
              <a:buNone/>
            </a:pPr>
            <a:r>
              <a:rPr lang="en-US" sz="1600" dirty="0">
                <a:latin typeface="Ubuntu Mono" panose="020B0509030602030204" pitchFamily="49" charset="0"/>
              </a:rPr>
              <a:t>   }</a:t>
            </a:r>
          </a:p>
          <a:p>
            <a:pPr marL="914400" lvl="2" indent="0">
              <a:lnSpc>
                <a:spcPct val="70000"/>
              </a:lnSpc>
              <a:buNone/>
            </a:pPr>
            <a:r>
              <a:rPr lang="en-US" sz="1600" dirty="0">
                <a:latin typeface="Ubuntu Mono" panose="020B0509030602030204" pitchFamily="49" charset="0"/>
              </a:rPr>
              <a:t>}</a:t>
            </a:r>
          </a:p>
          <a:p>
            <a:endParaRPr lang="en-US" sz="1800" dirty="0"/>
          </a:p>
        </p:txBody>
      </p:sp>
      <p:cxnSp>
        <p:nvCxnSpPr>
          <p:cNvPr id="6" name="Straight Arrow Connector 5">
            <a:extLst>
              <a:ext uri="{FF2B5EF4-FFF2-40B4-BE49-F238E27FC236}">
                <a16:creationId xmlns:a16="http://schemas.microsoft.com/office/drawing/2014/main" id="{75A109EF-B1BB-904E-A86F-670E5A106A96}"/>
              </a:ext>
            </a:extLst>
          </p:cNvPr>
          <p:cNvCxnSpPr>
            <a:cxnSpLocks/>
          </p:cNvCxnSpPr>
          <p:nvPr/>
        </p:nvCxnSpPr>
        <p:spPr>
          <a:xfrm>
            <a:off x="4161167" y="2357894"/>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F534F2E-7AE8-634B-9044-9A3F0B57D528}"/>
              </a:ext>
            </a:extLst>
          </p:cNvPr>
          <p:cNvCxnSpPr>
            <a:cxnSpLocks/>
          </p:cNvCxnSpPr>
          <p:nvPr/>
        </p:nvCxnSpPr>
        <p:spPr>
          <a:xfrm>
            <a:off x="4161167" y="4310625"/>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CD226D5-E407-F944-B607-F6B03D5C36DF}"/>
              </a:ext>
            </a:extLst>
          </p:cNvPr>
          <p:cNvCxnSpPr>
            <a:cxnSpLocks/>
          </p:cNvCxnSpPr>
          <p:nvPr/>
        </p:nvCxnSpPr>
        <p:spPr>
          <a:xfrm flipH="1">
            <a:off x="4161167" y="3045656"/>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36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 (cont.)</a:t>
            </a:r>
          </a:p>
        </p:txBody>
      </p:sp>
      <p:sp>
        <p:nvSpPr>
          <p:cNvPr id="3" name="Content Placeholder 2"/>
          <p:cNvSpPr>
            <a:spLocks noGrp="1"/>
          </p:cNvSpPr>
          <p:nvPr>
            <p:ph idx="1"/>
          </p:nvPr>
        </p:nvSpPr>
        <p:spPr/>
        <p:txBody>
          <a:bodyPr/>
          <a:lstStyle/>
          <a:p>
            <a:r>
              <a:rPr lang="en-US" altLang="ko-KR" sz="2000" dirty="0"/>
              <a:t>Conclusion</a:t>
            </a:r>
          </a:p>
          <a:p>
            <a:pPr lvl="1"/>
            <a:r>
              <a:rPr lang="en-US" altLang="ko-KR" sz="1800" dirty="0"/>
              <a:t>Still too much milk but only </a:t>
            </a:r>
            <a:r>
              <a:rPr lang="en-US" altLang="ko-KR" sz="1800" dirty="0">
                <a:solidFill>
                  <a:srgbClr val="FF0000"/>
                </a:solidFill>
              </a:rPr>
              <a:t>occasionally</a:t>
            </a:r>
            <a:endParaRPr lang="en-US" altLang="ko-KR" sz="1800" dirty="0"/>
          </a:p>
          <a:p>
            <a:pPr lvl="1"/>
            <a:r>
              <a:rPr lang="en-US" altLang="ko-KR" sz="1800" dirty="0"/>
              <a:t>A thread can get context switched after checking milk and leaving note but before buying milk!</a:t>
            </a:r>
          </a:p>
          <a:p>
            <a:endParaRPr lang="en-US" altLang="ko-KR" sz="2000" dirty="0"/>
          </a:p>
          <a:p>
            <a:r>
              <a:rPr lang="en-US" altLang="ko-KR" sz="2000" dirty="0"/>
              <a:t>Solution #1 makes problem worse since it fails </a:t>
            </a:r>
            <a:r>
              <a:rPr lang="en-US" altLang="ko-KR" sz="2000" dirty="0">
                <a:solidFill>
                  <a:srgbClr val="FF0000"/>
                </a:solidFill>
              </a:rPr>
              <a:t>intermittently</a:t>
            </a:r>
          </a:p>
          <a:p>
            <a:pPr lvl="1"/>
            <a:r>
              <a:rPr lang="en-US" altLang="ko-KR" sz="1800" dirty="0"/>
              <a:t>Makes it very hard to debug …</a:t>
            </a:r>
          </a:p>
          <a:p>
            <a:endParaRPr lang="en-US" altLang="ko-KR" sz="2200" dirty="0"/>
          </a:p>
          <a:p>
            <a:r>
              <a:rPr lang="en-US" altLang="ko-KR" sz="2000" dirty="0"/>
              <a:t>Programs must work despite what thread scheduler does</a:t>
            </a:r>
          </a:p>
        </p:txBody>
      </p:sp>
    </p:spTree>
    <p:extLst>
      <p:ext uri="{BB962C8B-B14F-4D97-AF65-F5344CB8AC3E}">
        <p14:creationId xmlns:p14="http://schemas.microsoft.com/office/powerpoint/2010/main" val="2259674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ko-KR" dirty="0"/>
              <a:t>Too Much Milk (Solution #1½) </a:t>
            </a:r>
          </a:p>
        </p:txBody>
      </p:sp>
      <p:sp>
        <p:nvSpPr>
          <p:cNvPr id="432131" name="Rectangle 3"/>
          <p:cNvSpPr>
            <a:spLocks noGrp="1" noChangeArrowheads="1"/>
          </p:cNvSpPr>
          <p:nvPr>
            <p:ph type="body" idx="1"/>
          </p:nvPr>
        </p:nvSpPr>
        <p:spPr/>
        <p:txBody>
          <a:bodyPr/>
          <a:lstStyle/>
          <a:p>
            <a:r>
              <a:rPr lang="en-US" altLang="ko-KR" sz="2000" dirty="0"/>
              <a:t>Clearly leaving note is not blocking enough</a:t>
            </a:r>
          </a:p>
          <a:p>
            <a:r>
              <a:rPr lang="en-US" altLang="ko-KR" sz="2000" dirty="0"/>
              <a:t>Let’s try to fix this by placing note first</a:t>
            </a:r>
          </a:p>
          <a:p>
            <a:pPr lvl="1"/>
            <a:endParaRPr lang="en-US" altLang="ko-KR" sz="1800" dirty="0"/>
          </a:p>
          <a:p>
            <a:pPr lvl="1"/>
            <a:endParaRPr lang="en-US" altLang="ko-KR" sz="1800" dirty="0"/>
          </a:p>
          <a:p>
            <a:pPr marL="457200" lvl="1" indent="0">
              <a:lnSpc>
                <a:spcPct val="70000"/>
              </a:lnSpc>
              <a:buNone/>
            </a:pPr>
            <a:r>
              <a:rPr lang="en-US" altLang="ko-KR" sz="1600" dirty="0">
                <a:latin typeface="Ubuntu Mono" panose="020B0509030602030204" pitchFamily="49" charset="0"/>
              </a:rPr>
              <a:t>leave note;</a:t>
            </a:r>
          </a:p>
          <a:p>
            <a:pPr marL="457200" lvl="1" indent="0">
              <a:lnSpc>
                <a:spcPct val="70000"/>
              </a:lnSpc>
              <a:buNone/>
            </a:pPr>
            <a:r>
              <a:rPr lang="en-US" altLang="ko-KR" sz="1600" dirty="0">
                <a:latin typeface="Ubuntu Mono" panose="020B0509030602030204" pitchFamily="49" charset="0"/>
              </a:rPr>
              <a:t>if (!milk)</a:t>
            </a:r>
          </a:p>
          <a:p>
            <a:pPr marL="457200" lvl="1" indent="0">
              <a:lnSpc>
                <a:spcPct val="70000"/>
              </a:lnSpc>
              <a:buNone/>
            </a:pPr>
            <a:r>
              <a:rPr lang="en-US" altLang="ko-KR" sz="1600" dirty="0">
                <a:latin typeface="Ubuntu Mono" panose="020B0509030602030204" pitchFamily="49" charset="0"/>
              </a:rPr>
              <a:t>   if (!note)</a:t>
            </a:r>
          </a:p>
          <a:p>
            <a:pPr marL="457200" lvl="1" indent="0">
              <a:lnSpc>
                <a:spcPct val="70000"/>
              </a:lnSpc>
              <a:buNone/>
            </a:pPr>
            <a:r>
              <a:rPr lang="en-US" altLang="ko-KR" sz="1600" dirty="0">
                <a:latin typeface="Ubuntu Mono" panose="020B0509030602030204" pitchFamily="49" charset="0"/>
              </a:rPr>
              <a:t>      buy milk;</a:t>
            </a:r>
          </a:p>
          <a:p>
            <a:pPr marL="457200" lvl="1" indent="0">
              <a:lnSpc>
                <a:spcPct val="70000"/>
              </a:lnSpc>
              <a:buNone/>
            </a:pPr>
            <a:r>
              <a:rPr lang="en-US" altLang="ko-KR" sz="1600" dirty="0">
                <a:latin typeface="Ubuntu Mono" panose="020B0509030602030204" pitchFamily="49" charset="0"/>
              </a:rPr>
              <a:t>remove note;</a:t>
            </a:r>
            <a:br>
              <a:rPr lang="en-US" altLang="ko-KR" sz="1600" dirty="0"/>
            </a:br>
            <a:endParaRPr lang="en-US" altLang="ko-KR" sz="1600" dirty="0"/>
          </a:p>
          <a:p>
            <a:pPr marL="457200" lvl="1" indent="0">
              <a:lnSpc>
                <a:spcPct val="70000"/>
              </a:lnSpc>
              <a:buNone/>
            </a:pPr>
            <a:endParaRPr lang="en-US" altLang="ko-KR" sz="1600" dirty="0"/>
          </a:p>
          <a:p>
            <a:r>
              <a:rPr lang="en-US" altLang="ko-KR" sz="2000" dirty="0"/>
              <a:t>What happens here?</a:t>
            </a:r>
          </a:p>
          <a:p>
            <a:pPr lvl="1"/>
            <a:r>
              <a:rPr lang="en-US" altLang="ko-KR" sz="1800" dirty="0"/>
              <a:t>Well, with human, probably nothing bad</a:t>
            </a:r>
          </a:p>
          <a:p>
            <a:pPr lvl="1"/>
            <a:r>
              <a:rPr lang="en-US" altLang="ko-KR" sz="1800" dirty="0"/>
              <a:t>With threads, no one ever buys milk</a:t>
            </a:r>
          </a:p>
        </p:txBody>
      </p:sp>
      <p:pic>
        <p:nvPicPr>
          <p:cNvPr id="3080" name="Picture 8" descr="Related image">
            <a:extLst>
              <a:ext uri="{FF2B5EF4-FFF2-40B4-BE49-F238E27FC236}">
                <a16:creationId xmlns:a16="http://schemas.microsoft.com/office/drawing/2014/main" id="{6B6517C2-9094-844C-B205-C36EF8F9EB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91563" y="4160837"/>
            <a:ext cx="2123787" cy="212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767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2131">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2131">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2131">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(Solution #2)</a:t>
            </a:r>
          </a:p>
        </p:txBody>
      </p:sp>
      <p:sp>
        <p:nvSpPr>
          <p:cNvPr id="8" name="Content Placeholder 7">
            <a:extLst>
              <a:ext uri="{FF2B5EF4-FFF2-40B4-BE49-F238E27FC236}">
                <a16:creationId xmlns:a16="http://schemas.microsoft.com/office/drawing/2014/main" id="{FCAE8867-022E-4F4E-B9E3-C21DBEA3CBFC}"/>
              </a:ext>
            </a:extLst>
          </p:cNvPr>
          <p:cNvSpPr>
            <a:spLocks noGrp="1"/>
          </p:cNvSpPr>
          <p:nvPr>
            <p:ph idx="1"/>
          </p:nvPr>
        </p:nvSpPr>
        <p:spPr/>
        <p:txBody>
          <a:bodyPr/>
          <a:lstStyle/>
          <a:p>
            <a:r>
              <a:rPr lang="en-US" altLang="ko-KR" sz="2000" dirty="0"/>
              <a:t>How about labeled notes?</a:t>
            </a:r>
          </a:p>
          <a:p>
            <a:pPr lvl="1"/>
            <a:endParaRPr lang="en-US" altLang="ko-KR" sz="1800" dirty="0"/>
          </a:p>
          <a:p>
            <a:endParaRPr lang="en-US" altLang="ko-KR" sz="2000" dirty="0"/>
          </a:p>
          <a:p>
            <a:endParaRPr lang="en-US" altLang="ko-KR" sz="2000" dirty="0"/>
          </a:p>
          <a:p>
            <a:endParaRPr lang="en-US" altLang="ko-KR" sz="2000" dirty="0"/>
          </a:p>
          <a:p>
            <a:endParaRPr lang="en-US" altLang="ko-KR" sz="2000" dirty="0"/>
          </a:p>
          <a:p>
            <a:pPr marL="457200" lvl="1" indent="0">
              <a:buNone/>
            </a:pPr>
            <a:endParaRPr lang="en-US" altLang="ko-KR" sz="1800" dirty="0"/>
          </a:p>
          <a:p>
            <a:r>
              <a:rPr lang="en-US" altLang="ko-KR" sz="2000" dirty="0"/>
              <a:t>Does this work?</a:t>
            </a:r>
          </a:p>
          <a:p>
            <a:pPr lvl="1"/>
            <a:r>
              <a:rPr lang="en-US" altLang="ko-KR" sz="1800" dirty="0"/>
              <a:t>It is still possible that neither of threads buys milk</a:t>
            </a:r>
          </a:p>
          <a:p>
            <a:pPr lvl="2"/>
            <a:r>
              <a:rPr lang="en-US" altLang="ko-KR" sz="1400" dirty="0"/>
              <a:t>I thought </a:t>
            </a:r>
            <a:r>
              <a:rPr lang="en-US" altLang="ko-KR" sz="1400" i="1" dirty="0"/>
              <a:t>you</a:t>
            </a:r>
            <a:r>
              <a:rPr lang="en-US" altLang="ko-KR" sz="1400" dirty="0"/>
              <a:t> had the milk! But I thought </a:t>
            </a:r>
            <a:r>
              <a:rPr lang="en-US" altLang="ko-KR" sz="1400" i="1" dirty="0"/>
              <a:t>you</a:t>
            </a:r>
            <a:r>
              <a:rPr lang="en-US" altLang="ko-KR" sz="1400" dirty="0"/>
              <a:t> had the milk!</a:t>
            </a:r>
          </a:p>
          <a:p>
            <a:pPr lvl="1"/>
            <a:r>
              <a:rPr lang="en-US" altLang="ko-KR" sz="1800" dirty="0">
                <a:solidFill>
                  <a:srgbClr val="FF0000"/>
                </a:solidFill>
              </a:rPr>
              <a:t>This kind of lockup is called “starvation!”</a:t>
            </a:r>
            <a:endParaRPr lang="en-US" altLang="ko-KR" sz="1800" dirty="0"/>
          </a:p>
          <a:p>
            <a:pPr lvl="1"/>
            <a:r>
              <a:rPr lang="en-US" altLang="ko-KR" sz="1800" dirty="0"/>
              <a:t>This is extremely unlikely, but it’s still possible</a:t>
            </a:r>
          </a:p>
        </p:txBody>
      </p:sp>
      <p:sp>
        <p:nvSpPr>
          <p:cNvPr id="9" name="Content Placeholder 3">
            <a:extLst>
              <a:ext uri="{FF2B5EF4-FFF2-40B4-BE49-F238E27FC236}">
                <a16:creationId xmlns:a16="http://schemas.microsoft.com/office/drawing/2014/main" id="{735A705D-8927-7548-8AE3-5C5916324877}"/>
              </a:ext>
            </a:extLst>
          </p:cNvPr>
          <p:cNvSpPr txBox="1">
            <a:spLocks/>
          </p:cNvSpPr>
          <p:nvPr/>
        </p:nvSpPr>
        <p:spPr bwMode="auto">
          <a:xfrm>
            <a:off x="1355278" y="2349366"/>
            <a:ext cx="2193658" cy="215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A</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A;</a:t>
            </a:r>
            <a:br>
              <a:rPr lang="en-US" sz="1600" dirty="0">
                <a:latin typeface="Ubuntu Mono" panose="020B0509030602030204" pitchFamily="49" charset="0"/>
              </a:rPr>
            </a:br>
            <a:r>
              <a:rPr lang="en-US" sz="1600" dirty="0">
                <a:latin typeface="Ubuntu Mono" panose="020B0509030602030204" pitchFamily="49" charset="0"/>
              </a:rPr>
              <a:t>if (!note B)</a:t>
            </a:r>
            <a:br>
              <a:rPr lang="en-US" sz="1600" dirty="0">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A;</a:t>
            </a:r>
          </a:p>
        </p:txBody>
      </p:sp>
      <p:sp>
        <p:nvSpPr>
          <p:cNvPr id="10" name="Content Placeholder 4">
            <a:extLst>
              <a:ext uri="{FF2B5EF4-FFF2-40B4-BE49-F238E27FC236}">
                <a16:creationId xmlns:a16="http://schemas.microsoft.com/office/drawing/2014/main" id="{E0B118F6-5B47-774F-9261-E033F263B731}"/>
              </a:ext>
            </a:extLst>
          </p:cNvPr>
          <p:cNvSpPr txBox="1">
            <a:spLocks/>
          </p:cNvSpPr>
          <p:nvPr/>
        </p:nvSpPr>
        <p:spPr>
          <a:xfrm>
            <a:off x="4275564" y="2349363"/>
            <a:ext cx="2193658" cy="2159274"/>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B</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B;</a:t>
            </a:r>
            <a:br>
              <a:rPr lang="en-US" sz="1600" dirty="0">
                <a:latin typeface="Ubuntu Mono" panose="020B0509030602030204" pitchFamily="49" charset="0"/>
              </a:rPr>
            </a:br>
            <a:r>
              <a:rPr lang="en-US" sz="1600" dirty="0">
                <a:latin typeface="Ubuntu Mono" panose="020B0509030602030204" pitchFamily="49" charset="0"/>
              </a:rPr>
              <a:t>if (!note A) </a:t>
            </a:r>
            <a:br>
              <a:rPr lang="en-US" sz="1600" dirty="0">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B;</a:t>
            </a:r>
          </a:p>
        </p:txBody>
      </p:sp>
      <p:pic>
        <p:nvPicPr>
          <p:cNvPr id="6" name="Picture 6" descr="Related image">
            <a:extLst>
              <a:ext uri="{FF2B5EF4-FFF2-40B4-BE49-F238E27FC236}">
                <a16:creationId xmlns:a16="http://schemas.microsoft.com/office/drawing/2014/main" id="{5011B5AB-FE8F-9B4B-B366-4EC3FED936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43924" y="4332774"/>
            <a:ext cx="1971426" cy="20423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9" end="9"/>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xEl>
                                              <p:pRg st="10" end="1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(Solution #3)</a:t>
            </a:r>
          </a:p>
        </p:txBody>
      </p:sp>
      <p:sp>
        <p:nvSpPr>
          <p:cNvPr id="10" name="Content Placeholder 9">
            <a:extLst>
              <a:ext uri="{FF2B5EF4-FFF2-40B4-BE49-F238E27FC236}">
                <a16:creationId xmlns:a16="http://schemas.microsoft.com/office/drawing/2014/main" id="{1774578D-5ECD-A54B-9CA8-F0F9596F8CF4}"/>
              </a:ext>
            </a:extLst>
          </p:cNvPr>
          <p:cNvSpPr>
            <a:spLocks noGrp="1"/>
          </p:cNvSpPr>
          <p:nvPr>
            <p:ph idx="1"/>
          </p:nvPr>
        </p:nvSpPr>
        <p:spPr>
          <a:xfrm>
            <a:off x="628650" y="3864634"/>
            <a:ext cx="7886700" cy="2780641"/>
          </a:xfrm>
        </p:spPr>
        <p:txBody>
          <a:bodyPr/>
          <a:lstStyle/>
          <a:p>
            <a:r>
              <a:rPr lang="en-US" altLang="ko-KR" sz="2000" dirty="0"/>
              <a:t>Does this work? </a:t>
            </a:r>
          </a:p>
          <a:p>
            <a:pPr lvl="1"/>
            <a:r>
              <a:rPr lang="en-US" altLang="ko-KR" sz="1800" dirty="0">
                <a:solidFill>
                  <a:srgbClr val="FF0000"/>
                </a:solidFill>
              </a:rPr>
              <a:t>Yes!</a:t>
            </a:r>
            <a:endParaRPr lang="en-US" altLang="ko-KR" sz="1800" dirty="0"/>
          </a:p>
          <a:p>
            <a:pPr lvl="1"/>
            <a:r>
              <a:rPr lang="en-US" altLang="ko-KR" sz="1800" dirty="0"/>
              <a:t>It can be guaranteed that it is safe to buy, or others will buy so it is ok to quit</a:t>
            </a:r>
          </a:p>
          <a:p>
            <a:r>
              <a:rPr lang="en-US" altLang="ko-KR" sz="2000" dirty="0"/>
              <a:t>At (X) if there is no note from B, it is safe for A to buy</a:t>
            </a:r>
          </a:p>
          <a:p>
            <a:pPr lvl="1"/>
            <a:r>
              <a:rPr lang="en-US" altLang="ko-KR" sz="1800" dirty="0"/>
              <a:t>Otherwise, A waits to find out what will happen</a:t>
            </a:r>
          </a:p>
          <a:p>
            <a:r>
              <a:rPr lang="en-US" altLang="ko-KR" sz="2000" dirty="0"/>
              <a:t>At (Y) if there is no note from A, it is safe for B to buy</a:t>
            </a:r>
          </a:p>
          <a:p>
            <a:pPr lvl="1"/>
            <a:r>
              <a:rPr lang="en-US" altLang="ko-KR" sz="1800" dirty="0"/>
              <a:t>Otherwise, A is either buying or waiting for B to quit</a:t>
            </a:r>
          </a:p>
        </p:txBody>
      </p:sp>
      <p:sp>
        <p:nvSpPr>
          <p:cNvPr id="11" name="Content Placeholder 3">
            <a:extLst>
              <a:ext uri="{FF2B5EF4-FFF2-40B4-BE49-F238E27FC236}">
                <a16:creationId xmlns:a16="http://schemas.microsoft.com/office/drawing/2014/main" id="{0DD50969-394B-FE4E-BAD9-56472035A5E8}"/>
              </a:ext>
            </a:extLst>
          </p:cNvPr>
          <p:cNvSpPr txBox="1">
            <a:spLocks/>
          </p:cNvSpPr>
          <p:nvPr/>
        </p:nvSpPr>
        <p:spPr bwMode="auto">
          <a:xfrm>
            <a:off x="1244587" y="1532518"/>
            <a:ext cx="2654326" cy="213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A</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A;</a:t>
            </a:r>
            <a:br>
              <a:rPr lang="en-US" sz="1600" dirty="0">
                <a:latin typeface="Ubuntu Mono" panose="020B0509030602030204" pitchFamily="49" charset="0"/>
              </a:rPr>
            </a:br>
            <a:r>
              <a:rPr lang="en-US" sz="1600" dirty="0">
                <a:latin typeface="Ubuntu Mono" panose="020B0509030602030204" pitchFamily="49" charset="0"/>
              </a:rPr>
              <a:t>while (note B) </a:t>
            </a:r>
            <a:r>
              <a:rPr lang="en-US" sz="1600" dirty="0">
                <a:solidFill>
                  <a:schemeClr val="accent3">
                    <a:lumMod val="50000"/>
                  </a:schemeClr>
                </a:solidFill>
                <a:latin typeface="Ubuntu Mono" panose="020B0509030602030204" pitchFamily="49" charset="0"/>
              </a:rPr>
              <a:t>// (X)</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do nothing; </a:t>
            </a:r>
            <a:br>
              <a:rPr lang="en-US" sz="1600" dirty="0">
                <a:latin typeface="Ubuntu Mono" panose="020B0509030602030204" pitchFamily="49" charset="0"/>
              </a:rPr>
            </a:br>
            <a:r>
              <a:rPr lang="en-US" sz="1600" dirty="0">
                <a:latin typeface="Ubuntu Mono" panose="020B0509030602030204" pitchFamily="49" charset="0"/>
              </a:rPr>
              <a:t>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A;</a:t>
            </a:r>
          </a:p>
        </p:txBody>
      </p:sp>
      <p:sp>
        <p:nvSpPr>
          <p:cNvPr id="12" name="Content Placeholder 4">
            <a:extLst>
              <a:ext uri="{FF2B5EF4-FFF2-40B4-BE49-F238E27FC236}">
                <a16:creationId xmlns:a16="http://schemas.microsoft.com/office/drawing/2014/main" id="{6472FED2-D2D3-954C-9838-AA25779C0E2B}"/>
              </a:ext>
            </a:extLst>
          </p:cNvPr>
          <p:cNvSpPr txBox="1">
            <a:spLocks/>
          </p:cNvSpPr>
          <p:nvPr/>
        </p:nvSpPr>
        <p:spPr>
          <a:xfrm>
            <a:off x="5245087" y="1532518"/>
            <a:ext cx="2654326" cy="2133138"/>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B</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B;</a:t>
            </a:r>
            <a:br>
              <a:rPr lang="en-US" sz="1600" dirty="0">
                <a:latin typeface="Ubuntu Mono" panose="020B0509030602030204" pitchFamily="49" charset="0"/>
              </a:rPr>
            </a:br>
            <a:r>
              <a:rPr lang="en-US" sz="1600" dirty="0">
                <a:latin typeface="Ubuntu Mono" panose="020B0509030602030204" pitchFamily="49" charset="0"/>
              </a:rPr>
              <a:t>if (!note A) { </a:t>
            </a:r>
            <a:r>
              <a:rPr lang="en-US" sz="1600" dirty="0">
                <a:solidFill>
                  <a:schemeClr val="accent3">
                    <a:lumMod val="50000"/>
                  </a:schemeClr>
                </a:solidFill>
                <a:latin typeface="Ubuntu Mono" panose="020B0509030602030204" pitchFamily="49" charset="0"/>
              </a:rPr>
              <a:t>// (Y)</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a:t>
            </a:r>
            <a:br>
              <a:rPr lang="en-US" sz="1600" dirty="0">
                <a:latin typeface="Ubuntu Mono" panose="020B0509030602030204" pitchFamily="49" charset="0"/>
              </a:rPr>
            </a:br>
            <a:r>
              <a:rPr lang="en-US" sz="1600" dirty="0">
                <a:latin typeface="Ubuntu Mono" panose="020B0509030602030204" pitchFamily="49" charset="0"/>
              </a:rPr>
              <a:t>remove note 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Lecture 3: Synchronization and Deadlock</a:t>
            </a:r>
          </a:p>
        </p:txBody>
      </p:sp>
      <p:sp>
        <p:nvSpPr>
          <p:cNvPr id="5" name="Text Placeholder 4">
            <a:extLst>
              <a:ext uri="{FF2B5EF4-FFF2-40B4-BE49-F238E27FC236}">
                <a16:creationId xmlns:a16="http://schemas.microsoft.com/office/drawing/2014/main" id="{8B670F06-8457-6A4A-A75C-84938FC7DD54}"/>
              </a:ext>
            </a:extLst>
          </p:cNvPr>
          <p:cNvSpPr>
            <a:spLocks noGrp="1"/>
          </p:cNvSpPr>
          <p:nvPr>
            <p:ph type="body" idx="1"/>
          </p:nvPr>
        </p:nvSpPr>
        <p:spPr/>
        <p:txBody>
          <a:bodyPr/>
          <a:lstStyle/>
          <a:p>
            <a:r>
              <a:rPr lang="en-US" dirty="0"/>
              <a:t>Prof. Seyed Majid Zahedi</a:t>
            </a:r>
          </a:p>
          <a:p>
            <a:r>
              <a:rPr lang="en-US" sz="1600" dirty="0">
                <a:latin typeface="Ubuntu Mono" panose="020B0509030602030204" pitchFamily="49" charset="0"/>
                <a:hlinkClick r:id="rId3"/>
              </a:rPr>
              <a:t>https://ece.uwaterloo.ca/~smzahedi</a:t>
            </a:r>
            <a:endParaRPr lang="en-US" sz="1600" dirty="0">
              <a:latin typeface="Ubuntu Mono" panose="020B0509030602030204" pitchFamily="49" charset="0"/>
            </a:endParaRPr>
          </a:p>
        </p:txBody>
      </p:sp>
    </p:spTree>
    <p:extLst>
      <p:ext uri="{BB962C8B-B14F-4D97-AF65-F5344CB8AC3E}">
        <p14:creationId xmlns:p14="http://schemas.microsoft.com/office/powerpoint/2010/main" val="4264714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a:t>
            </a:r>
            <a:r>
              <a:rPr lang="en-US" dirty="0" err="1"/>
              <a:t>I.a</a:t>
            </a:r>
            <a:endParaRPr lang="en-US" dirty="0"/>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A leaves note A</a:t>
            </a:r>
            <a:r>
              <a:rPr lang="en-US" sz="2000" dirty="0"/>
              <a:t> </a:t>
            </a:r>
            <a:r>
              <a:rPr lang="en-US" sz="2400" dirty="0"/>
              <a:t>before B checks</a:t>
            </a:r>
          </a:p>
        </p:txBody>
      </p:sp>
      <p:sp>
        <p:nvSpPr>
          <p:cNvPr id="20" name="Rectangle 19">
            <a:extLst>
              <a:ext uri="{FF2B5EF4-FFF2-40B4-BE49-F238E27FC236}">
                <a16:creationId xmlns:a16="http://schemas.microsoft.com/office/drawing/2014/main" id="{A872904D-82C5-2843-9E9C-0F3D442B249D}"/>
              </a:ext>
            </a:extLst>
          </p:cNvPr>
          <p:cNvSpPr/>
          <p:nvPr/>
        </p:nvSpPr>
        <p:spPr>
          <a:xfrm>
            <a:off x="1059541" y="2677218"/>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51FE38-0883-4C45-B003-BF5E5BC835AB}"/>
              </a:ext>
            </a:extLst>
          </p:cNvPr>
          <p:cNvSpPr/>
          <p:nvPr/>
        </p:nvSpPr>
        <p:spPr>
          <a:xfrm>
            <a:off x="1057722" y="299057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5FCA4-B529-8E46-8E48-863E41171790}"/>
              </a:ext>
            </a:extLst>
          </p:cNvPr>
          <p:cNvSpPr/>
          <p:nvPr/>
        </p:nvSpPr>
        <p:spPr>
          <a:xfrm>
            <a:off x="1057722" y="4533499"/>
            <a:ext cx="3028056" cy="106411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2398315"/>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sp>
        <p:nvSpPr>
          <p:cNvPr id="22" name="Rectangle 21">
            <a:extLst>
              <a:ext uri="{FF2B5EF4-FFF2-40B4-BE49-F238E27FC236}">
                <a16:creationId xmlns:a16="http://schemas.microsoft.com/office/drawing/2014/main" id="{4D362416-2DBC-9148-AAC7-10CFD78EAF25}"/>
              </a:ext>
            </a:extLst>
          </p:cNvPr>
          <p:cNvSpPr/>
          <p:nvPr/>
        </p:nvSpPr>
        <p:spPr>
          <a:xfrm>
            <a:off x="1050494" y="2677888"/>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DB86D8A-93F6-334D-988B-988F378E26B5}"/>
              </a:ext>
            </a:extLst>
          </p:cNvPr>
          <p:cNvGrpSpPr/>
          <p:nvPr/>
        </p:nvGrpSpPr>
        <p:grpSpPr>
          <a:xfrm>
            <a:off x="2908868" y="2685144"/>
            <a:ext cx="5214521" cy="3476888"/>
            <a:chOff x="2908868" y="2685144"/>
            <a:chExt cx="5214521" cy="3476888"/>
          </a:xfrm>
        </p:grpSpPr>
        <p:sp>
          <p:nvSpPr>
            <p:cNvPr id="24" name="Rectangle 23">
              <a:extLst>
                <a:ext uri="{FF2B5EF4-FFF2-40B4-BE49-F238E27FC236}">
                  <a16:creationId xmlns:a16="http://schemas.microsoft.com/office/drawing/2014/main" id="{32C0211C-97D6-6944-B1A7-62B6DDAF1E8E}"/>
                </a:ext>
              </a:extLst>
            </p:cNvPr>
            <p:cNvSpPr/>
            <p:nvPr/>
          </p:nvSpPr>
          <p:spPr>
            <a:xfrm>
              <a:off x="5065450" y="2685144"/>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6E0B95-8202-0D4F-87F6-61465C65913C}"/>
                </a:ext>
              </a:extLst>
            </p:cNvPr>
            <p:cNvSpPr/>
            <p:nvPr/>
          </p:nvSpPr>
          <p:spPr bwMode="auto">
            <a:xfrm>
              <a:off x="4238583" y="5028478"/>
              <a:ext cx="3884806" cy="1133554"/>
            </a:xfrm>
            <a:custGeom>
              <a:avLst/>
              <a:gdLst>
                <a:gd name="connsiteX0" fmla="*/ 0 w 3884806"/>
                <a:gd name="connsiteY0" fmla="*/ 0 h 1133554"/>
                <a:gd name="connsiteX1" fmla="*/ 725164 w 3884806"/>
                <a:gd name="connsiteY1" fmla="*/ 0 h 1133554"/>
                <a:gd name="connsiteX2" fmla="*/ 1333783 w 3884806"/>
                <a:gd name="connsiteY2" fmla="*/ 0 h 1133554"/>
                <a:gd name="connsiteX3" fmla="*/ 1942403 w 3884806"/>
                <a:gd name="connsiteY3" fmla="*/ 0 h 1133554"/>
                <a:gd name="connsiteX4" fmla="*/ 2667567 w 3884806"/>
                <a:gd name="connsiteY4" fmla="*/ 0 h 1133554"/>
                <a:gd name="connsiteX5" fmla="*/ 3884806 w 3884806"/>
                <a:gd name="connsiteY5" fmla="*/ 0 h 1133554"/>
                <a:gd name="connsiteX6" fmla="*/ 3884806 w 3884806"/>
                <a:gd name="connsiteY6" fmla="*/ 578113 h 1133554"/>
                <a:gd name="connsiteX7" fmla="*/ 3884806 w 3884806"/>
                <a:gd name="connsiteY7" fmla="*/ 1133554 h 1133554"/>
                <a:gd name="connsiteX8" fmla="*/ 3276186 w 3884806"/>
                <a:gd name="connsiteY8" fmla="*/ 1133554 h 1133554"/>
                <a:gd name="connsiteX9" fmla="*/ 2667567 w 3884806"/>
                <a:gd name="connsiteY9" fmla="*/ 1133554 h 1133554"/>
                <a:gd name="connsiteX10" fmla="*/ 2020099 w 3884806"/>
                <a:gd name="connsiteY10" fmla="*/ 1133554 h 1133554"/>
                <a:gd name="connsiteX11" fmla="*/ 1372631 w 3884806"/>
                <a:gd name="connsiteY11" fmla="*/ 1133554 h 1133554"/>
                <a:gd name="connsiteX12" fmla="*/ 841708 w 3884806"/>
                <a:gd name="connsiteY12" fmla="*/ 1133554 h 1133554"/>
                <a:gd name="connsiteX13" fmla="*/ 0 w 3884806"/>
                <a:gd name="connsiteY13" fmla="*/ 1133554 h 1133554"/>
                <a:gd name="connsiteX14" fmla="*/ 0 w 3884806"/>
                <a:gd name="connsiteY14" fmla="*/ 589448 h 1133554"/>
                <a:gd name="connsiteX15" fmla="*/ 0 w 3884806"/>
                <a:gd name="connsiteY15" fmla="*/ 0 h 1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84806" h="1133554" fill="none" extrusionOk="0">
                  <a:moveTo>
                    <a:pt x="0" y="0"/>
                  </a:moveTo>
                  <a:cubicBezTo>
                    <a:pt x="292064" y="-6279"/>
                    <a:pt x="438941" y="-32740"/>
                    <a:pt x="725164" y="0"/>
                  </a:cubicBezTo>
                  <a:cubicBezTo>
                    <a:pt x="1011387" y="32740"/>
                    <a:pt x="1207797" y="-19027"/>
                    <a:pt x="1333783" y="0"/>
                  </a:cubicBezTo>
                  <a:cubicBezTo>
                    <a:pt x="1459769" y="19027"/>
                    <a:pt x="1770793" y="-29539"/>
                    <a:pt x="1942403" y="0"/>
                  </a:cubicBezTo>
                  <a:cubicBezTo>
                    <a:pt x="2114013" y="29539"/>
                    <a:pt x="2482824" y="1049"/>
                    <a:pt x="2667567" y="0"/>
                  </a:cubicBezTo>
                  <a:cubicBezTo>
                    <a:pt x="2852310" y="-1049"/>
                    <a:pt x="3352803" y="28783"/>
                    <a:pt x="3884806" y="0"/>
                  </a:cubicBezTo>
                  <a:cubicBezTo>
                    <a:pt x="3860375" y="227329"/>
                    <a:pt x="3904491" y="305290"/>
                    <a:pt x="3884806" y="578113"/>
                  </a:cubicBezTo>
                  <a:cubicBezTo>
                    <a:pt x="3865121" y="850936"/>
                    <a:pt x="3867812" y="912804"/>
                    <a:pt x="3884806" y="1133554"/>
                  </a:cubicBezTo>
                  <a:cubicBezTo>
                    <a:pt x="3655451" y="1108432"/>
                    <a:pt x="3553405" y="1109323"/>
                    <a:pt x="3276186" y="1133554"/>
                  </a:cubicBezTo>
                  <a:cubicBezTo>
                    <a:pt x="2998967" y="1157785"/>
                    <a:pt x="2892818" y="1155608"/>
                    <a:pt x="2667567" y="1133554"/>
                  </a:cubicBezTo>
                  <a:cubicBezTo>
                    <a:pt x="2442316" y="1111500"/>
                    <a:pt x="2287745" y="1126427"/>
                    <a:pt x="2020099" y="1133554"/>
                  </a:cubicBezTo>
                  <a:cubicBezTo>
                    <a:pt x="1752453" y="1140681"/>
                    <a:pt x="1603312" y="1137497"/>
                    <a:pt x="1372631" y="1133554"/>
                  </a:cubicBezTo>
                  <a:cubicBezTo>
                    <a:pt x="1141950" y="1129611"/>
                    <a:pt x="1013963" y="1122115"/>
                    <a:pt x="841708" y="1133554"/>
                  </a:cubicBezTo>
                  <a:cubicBezTo>
                    <a:pt x="669453" y="1144993"/>
                    <a:pt x="307065" y="1100386"/>
                    <a:pt x="0" y="1133554"/>
                  </a:cubicBezTo>
                  <a:cubicBezTo>
                    <a:pt x="8464" y="863853"/>
                    <a:pt x="-16624" y="857688"/>
                    <a:pt x="0" y="589448"/>
                  </a:cubicBezTo>
                  <a:cubicBezTo>
                    <a:pt x="16624" y="321208"/>
                    <a:pt x="24631" y="236892"/>
                    <a:pt x="0" y="0"/>
                  </a:cubicBezTo>
                  <a:close/>
                </a:path>
                <a:path w="3884806" h="1133554" stroke="0" extrusionOk="0">
                  <a:moveTo>
                    <a:pt x="0" y="0"/>
                  </a:moveTo>
                  <a:cubicBezTo>
                    <a:pt x="175385" y="-12492"/>
                    <a:pt x="517815" y="20619"/>
                    <a:pt x="647468" y="0"/>
                  </a:cubicBezTo>
                  <a:cubicBezTo>
                    <a:pt x="777121" y="-20619"/>
                    <a:pt x="1023784" y="-32337"/>
                    <a:pt x="1372631" y="0"/>
                  </a:cubicBezTo>
                  <a:cubicBezTo>
                    <a:pt x="1721478" y="32337"/>
                    <a:pt x="1840945" y="9279"/>
                    <a:pt x="2097795" y="0"/>
                  </a:cubicBezTo>
                  <a:cubicBezTo>
                    <a:pt x="2354645" y="-9279"/>
                    <a:pt x="2600396" y="26059"/>
                    <a:pt x="2745263" y="0"/>
                  </a:cubicBezTo>
                  <a:cubicBezTo>
                    <a:pt x="2890130" y="-26059"/>
                    <a:pt x="3055742" y="-28440"/>
                    <a:pt x="3315034" y="0"/>
                  </a:cubicBezTo>
                  <a:cubicBezTo>
                    <a:pt x="3574326" y="28440"/>
                    <a:pt x="3728107" y="28127"/>
                    <a:pt x="3884806" y="0"/>
                  </a:cubicBezTo>
                  <a:cubicBezTo>
                    <a:pt x="3894187" y="235008"/>
                    <a:pt x="3876440" y="362326"/>
                    <a:pt x="3884806" y="532770"/>
                  </a:cubicBezTo>
                  <a:cubicBezTo>
                    <a:pt x="3893173" y="703214"/>
                    <a:pt x="3913262" y="871859"/>
                    <a:pt x="3884806" y="1133554"/>
                  </a:cubicBezTo>
                  <a:cubicBezTo>
                    <a:pt x="3641311" y="1138729"/>
                    <a:pt x="3439460" y="1118081"/>
                    <a:pt x="3159642" y="1133554"/>
                  </a:cubicBezTo>
                  <a:cubicBezTo>
                    <a:pt x="2879824" y="1149027"/>
                    <a:pt x="2883375" y="1126361"/>
                    <a:pt x="2628719" y="1133554"/>
                  </a:cubicBezTo>
                  <a:cubicBezTo>
                    <a:pt x="2374063" y="1140747"/>
                    <a:pt x="2241563" y="1135352"/>
                    <a:pt x="1903555" y="1133554"/>
                  </a:cubicBezTo>
                  <a:cubicBezTo>
                    <a:pt x="1565547" y="1131756"/>
                    <a:pt x="1388588" y="1108547"/>
                    <a:pt x="1178391" y="1133554"/>
                  </a:cubicBezTo>
                  <a:cubicBezTo>
                    <a:pt x="968194" y="1158561"/>
                    <a:pt x="821442" y="1144372"/>
                    <a:pt x="608620" y="1133554"/>
                  </a:cubicBezTo>
                  <a:cubicBezTo>
                    <a:pt x="395798" y="1122736"/>
                    <a:pt x="225093" y="1106541"/>
                    <a:pt x="0" y="1133554"/>
                  </a:cubicBezTo>
                  <a:cubicBezTo>
                    <a:pt x="209" y="944506"/>
                    <a:pt x="-9469" y="716511"/>
                    <a:pt x="0" y="544106"/>
                  </a:cubicBezTo>
                  <a:cubicBezTo>
                    <a:pt x="9469" y="371701"/>
                    <a:pt x="3363" y="116052"/>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435683001">
                    <a:prstGeom prst="rect">
                      <a:avLst/>
                    </a:prstGeom>
                    <ask:type>
                      <ask:lineSketchFreehand/>
                    </ask:type>
                  </ask:lineSketchStyleProps>
                </a:ext>
              </a:extLst>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2000" dirty="0">
                  <a:latin typeface="Gill Sans Light" panose="020B0302020104020203" pitchFamily="34" charset="-79"/>
                  <a:ea typeface="Gill Sans" charset="0"/>
                  <a:cs typeface="Gill Sans Light" panose="020B0302020104020203" pitchFamily="34" charset="-79"/>
                </a:rPr>
                <a:t>I</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f A checks </a:t>
              </a:r>
              <a:r>
                <a:rPr kumimoji="0" lang="en-US" sz="2000" u="none" strike="noStrike" cap="none" normalizeH="0" baseline="0" dirty="0">
                  <a:ln>
                    <a:noFill/>
                  </a:ln>
                  <a:solidFill>
                    <a:schemeClr val="tx1"/>
                  </a:solidFill>
                  <a:effectLst/>
                  <a:latin typeface="Gill Sans Light" panose="020B0302020104020203" pitchFamily="34" charset="-79"/>
                  <a:ea typeface="Consolas" charset="0"/>
                  <a:cs typeface="Gill Sans Light" panose="020B0302020104020203" pitchFamily="34" charset="-79"/>
                </a:rPr>
                <a:t>note B</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a:t>
              </a:r>
              <a:r>
                <a:rPr kumimoji="0" lang="en-US" sz="2000" u="sng"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before</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B </a:t>
              </a:r>
              <a:r>
                <a:rPr lang="en-US" sz="2000" dirty="0">
                  <a:latin typeface="Gill Sans Light" panose="020B0302020104020203" pitchFamily="34" charset="-79"/>
                  <a:ea typeface="Consolas" charset="0"/>
                  <a:cs typeface="Gill Sans Light" panose="020B0302020104020203" pitchFamily="34" charset="-79"/>
                </a:rPr>
                <a:t>leaves the note, then A goes ahead and buys milk</a:t>
              </a:r>
              <a:endParaRPr kumimoji="0" lang="en-US" sz="2000" u="none" strike="noStrike" cap="none" normalizeH="0" dirty="0">
                <a:ln>
                  <a:noFill/>
                </a:ln>
                <a:solidFill>
                  <a:schemeClr val="tx1"/>
                </a:solidFill>
                <a:effectLst/>
                <a:latin typeface="Gill Sans Light" panose="020B0302020104020203" pitchFamily="34" charset="-79"/>
                <a:ea typeface="Gill Sans" charset="0"/>
                <a:cs typeface="Gill Sans Light" panose="020B0302020104020203" pitchFamily="34" charset="-79"/>
              </a:endParaRPr>
            </a:p>
          </p:txBody>
        </p:sp>
        <p:sp>
          <p:nvSpPr>
            <p:cNvPr id="5" name="Freeform 4">
              <a:extLst>
                <a:ext uri="{FF2B5EF4-FFF2-40B4-BE49-F238E27FC236}">
                  <a16:creationId xmlns:a16="http://schemas.microsoft.com/office/drawing/2014/main" id="{EA27044B-F8E0-9348-AB32-8F1A4CA3B39F}"/>
                </a:ext>
              </a:extLst>
            </p:cNvPr>
            <p:cNvSpPr/>
            <p:nvPr/>
          </p:nvSpPr>
          <p:spPr>
            <a:xfrm>
              <a:off x="2908868" y="3314682"/>
              <a:ext cx="1527933" cy="1699014"/>
            </a:xfrm>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a:moveTo>
                    <a:pt x="1527933" y="1699014"/>
                  </a:moveTo>
                  <a:cubicBezTo>
                    <a:pt x="1526458" y="1572669"/>
                    <a:pt x="1524983" y="1446325"/>
                    <a:pt x="1474839" y="1297858"/>
                  </a:cubicBezTo>
                  <a:cubicBezTo>
                    <a:pt x="1424695" y="1149391"/>
                    <a:pt x="1342103" y="955695"/>
                    <a:pt x="1227066" y="808211"/>
                  </a:cubicBezTo>
                  <a:cubicBezTo>
                    <a:pt x="1112029" y="660727"/>
                    <a:pt x="989126" y="547657"/>
                    <a:pt x="784615" y="412955"/>
                  </a:cubicBezTo>
                  <a:cubicBezTo>
                    <a:pt x="580104" y="278253"/>
                    <a:pt x="290052" y="139126"/>
                    <a:pt x="0"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extrusionOk="0">
                          <a:moveTo>
                            <a:pt x="1527933" y="1699014"/>
                          </a:moveTo>
                          <a:cubicBezTo>
                            <a:pt x="1512090" y="1563806"/>
                            <a:pt x="1513208" y="1450744"/>
                            <a:pt x="1474839" y="1297858"/>
                          </a:cubicBezTo>
                          <a:cubicBezTo>
                            <a:pt x="1456274" y="1156039"/>
                            <a:pt x="1335532" y="955904"/>
                            <a:pt x="1227066" y="808211"/>
                          </a:cubicBezTo>
                          <a:cubicBezTo>
                            <a:pt x="1108777" y="663903"/>
                            <a:pt x="986470" y="562339"/>
                            <a:pt x="784615" y="412955"/>
                          </a:cubicBezTo>
                          <a:cubicBezTo>
                            <a:pt x="551778" y="262755"/>
                            <a:pt x="329458" y="157955"/>
                            <a:pt x="0"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853F121-BA9B-AA47-9BCC-A2703A8845EC}"/>
                </a:ext>
              </a:extLst>
            </p:cNvPr>
            <p:cNvSpPr/>
            <p:nvPr/>
          </p:nvSpPr>
          <p:spPr>
            <a:xfrm rot="20898342">
              <a:off x="4311431" y="3097912"/>
              <a:ext cx="1108755" cy="1822330"/>
            </a:xfrm>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a:moveTo>
                    <a:pt x="567" y="2011680"/>
                  </a:moveTo>
                  <a:cubicBezTo>
                    <a:pt x="-908" y="1853872"/>
                    <a:pt x="-2383" y="1696064"/>
                    <a:pt x="35963" y="1498436"/>
                  </a:cubicBezTo>
                  <a:cubicBezTo>
                    <a:pt x="74309" y="1300807"/>
                    <a:pt x="142151" y="1028454"/>
                    <a:pt x="230641" y="825909"/>
                  </a:cubicBezTo>
                  <a:cubicBezTo>
                    <a:pt x="319131" y="623364"/>
                    <a:pt x="406639" y="420820"/>
                    <a:pt x="566905" y="283169"/>
                  </a:cubicBezTo>
                  <a:cubicBezTo>
                    <a:pt x="727171" y="145517"/>
                    <a:pt x="959703" y="72758"/>
                    <a:pt x="1192236" y="0"/>
                  </a:cubicBezTo>
                </a:path>
              </a:pathLst>
            </a:custGeom>
            <a:noFill/>
            <a:ln w="28575">
              <a:solidFill>
                <a:srgbClr val="FF0000"/>
              </a:solidFill>
              <a:tailEnd type="arrow"/>
              <a:extLst>
                <a:ext uri="{C807C97D-BFC1-408E-A445-0C87EB9F89A2}">
                  <ask:lineSketchStyleProps xmlns:ask="http://schemas.microsoft.com/office/drawing/2018/sketchyshapes" sd="2650216993">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extrusionOk="0">
                          <a:moveTo>
                            <a:pt x="567" y="2011680"/>
                          </a:moveTo>
                          <a:cubicBezTo>
                            <a:pt x="-20953" y="1854729"/>
                            <a:pt x="5105" y="1703426"/>
                            <a:pt x="35963" y="1498436"/>
                          </a:cubicBezTo>
                          <a:cubicBezTo>
                            <a:pt x="85287" y="1323337"/>
                            <a:pt x="143076" y="1056688"/>
                            <a:pt x="230641" y="825909"/>
                          </a:cubicBezTo>
                          <a:cubicBezTo>
                            <a:pt x="303311" y="599496"/>
                            <a:pt x="431765" y="451199"/>
                            <a:pt x="566905" y="283169"/>
                          </a:cubicBezTo>
                          <a:cubicBezTo>
                            <a:pt x="739079" y="101224"/>
                            <a:pt x="975238" y="101723"/>
                            <a:pt x="1192236"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175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500"/>
                                        <p:tgtEl>
                                          <p:spTgt spid="19"/>
                                        </p:tgtEl>
                                      </p:cBhvr>
                                    </p:animEffect>
                                  </p:childTnLst>
                                </p:cTn>
                              </p:par>
                              <p:par>
                                <p:cTn id="24" presetID="42" presetClass="path" presetSubtype="0" accel="50000" decel="50000" fill="hold" grpId="1" nodeType="withEffect">
                                  <p:stCondLst>
                                    <p:cond delay="0"/>
                                  </p:stCondLst>
                                  <p:childTnLst>
                                    <p:animMotion origin="layout" path="M -1.94444E-6 2.59259E-6 L -1.94444E-6 0.04653 " pathEditMode="relative" rAng="0" ptsTypes="AA">
                                      <p:cBhvr>
                                        <p:cTn id="25" dur="1000" fill="hold"/>
                                        <p:tgtEl>
                                          <p:spTgt spid="22"/>
                                        </p:tgtEl>
                                        <p:attrNameLst>
                                          <p:attrName>ppt_x</p:attrName>
                                          <p:attrName>ppt_y</p:attrName>
                                        </p:attrNameLst>
                                      </p:cBhvr>
                                      <p:rCtr x="0" y="2315"/>
                                    </p:animMotion>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20" grpId="0" animBg="1"/>
      <p:bldP spid="19" grpId="0" animBg="1"/>
      <p:bldP spid="23" grpId="0" animBg="1"/>
      <p:bldP spid="16" grpId="0"/>
      <p:bldP spid="17" grpId="0"/>
      <p:bldP spid="22" grpId="0" animBg="1"/>
      <p:bldP spid="2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a:t>
            </a:r>
            <a:r>
              <a:rPr lang="en-US" dirty="0" err="1"/>
              <a:t>I.b</a:t>
            </a:r>
            <a:endParaRPr lang="en-US" dirty="0"/>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A leaves note</a:t>
            </a:r>
            <a:r>
              <a:rPr lang="en-US" sz="2000" dirty="0"/>
              <a:t> </a:t>
            </a:r>
            <a:r>
              <a:rPr lang="en-US" sz="2400" dirty="0"/>
              <a:t>before B checks</a:t>
            </a:r>
          </a:p>
        </p:txBody>
      </p:sp>
      <p:sp>
        <p:nvSpPr>
          <p:cNvPr id="20" name="Rectangle 19">
            <a:extLst>
              <a:ext uri="{FF2B5EF4-FFF2-40B4-BE49-F238E27FC236}">
                <a16:creationId xmlns:a16="http://schemas.microsoft.com/office/drawing/2014/main" id="{A872904D-82C5-2843-9E9C-0F3D442B249D}"/>
              </a:ext>
            </a:extLst>
          </p:cNvPr>
          <p:cNvSpPr/>
          <p:nvPr/>
        </p:nvSpPr>
        <p:spPr>
          <a:xfrm>
            <a:off x="1059541" y="267252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119568-6039-5843-BEE6-845B9D1B00A4}"/>
              </a:ext>
            </a:extLst>
          </p:cNvPr>
          <p:cNvSpPr/>
          <p:nvPr/>
        </p:nvSpPr>
        <p:spPr>
          <a:xfrm>
            <a:off x="5056403" y="267252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9180FB-6861-9748-942C-3DA4C1503FBB}"/>
              </a:ext>
            </a:extLst>
          </p:cNvPr>
          <p:cNvSpPr/>
          <p:nvPr/>
        </p:nvSpPr>
        <p:spPr>
          <a:xfrm>
            <a:off x="1057722" y="2985884"/>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F374E06-B396-C649-8BC9-F0902D0936C0}"/>
              </a:ext>
            </a:extLst>
          </p:cNvPr>
          <p:cNvSpPr/>
          <p:nvPr/>
        </p:nvSpPr>
        <p:spPr>
          <a:xfrm>
            <a:off x="1057722" y="3305198"/>
            <a:ext cx="3028056" cy="4013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B6D0F2A-2A83-0D4E-A4E6-24DB39B7C59C}"/>
              </a:ext>
            </a:extLst>
          </p:cNvPr>
          <p:cNvGrpSpPr/>
          <p:nvPr/>
        </p:nvGrpSpPr>
        <p:grpSpPr>
          <a:xfrm>
            <a:off x="2908868" y="3097912"/>
            <a:ext cx="5214521" cy="3064120"/>
            <a:chOff x="2908868" y="3097912"/>
            <a:chExt cx="5214521" cy="3064120"/>
          </a:xfrm>
        </p:grpSpPr>
        <p:sp>
          <p:nvSpPr>
            <p:cNvPr id="18" name="Rectangle 17">
              <a:extLst>
                <a:ext uri="{FF2B5EF4-FFF2-40B4-BE49-F238E27FC236}">
                  <a16:creationId xmlns:a16="http://schemas.microsoft.com/office/drawing/2014/main" id="{316FCA2A-1F90-8F4E-B517-F41114F710F0}"/>
                </a:ext>
              </a:extLst>
            </p:cNvPr>
            <p:cNvSpPr/>
            <p:nvPr/>
          </p:nvSpPr>
          <p:spPr bwMode="auto">
            <a:xfrm>
              <a:off x="4238583" y="5028478"/>
              <a:ext cx="3884806" cy="1133554"/>
            </a:xfrm>
            <a:custGeom>
              <a:avLst/>
              <a:gdLst>
                <a:gd name="connsiteX0" fmla="*/ 0 w 3884806"/>
                <a:gd name="connsiteY0" fmla="*/ 0 h 1133554"/>
                <a:gd name="connsiteX1" fmla="*/ 725164 w 3884806"/>
                <a:gd name="connsiteY1" fmla="*/ 0 h 1133554"/>
                <a:gd name="connsiteX2" fmla="*/ 1333783 w 3884806"/>
                <a:gd name="connsiteY2" fmla="*/ 0 h 1133554"/>
                <a:gd name="connsiteX3" fmla="*/ 1942403 w 3884806"/>
                <a:gd name="connsiteY3" fmla="*/ 0 h 1133554"/>
                <a:gd name="connsiteX4" fmla="*/ 2667567 w 3884806"/>
                <a:gd name="connsiteY4" fmla="*/ 0 h 1133554"/>
                <a:gd name="connsiteX5" fmla="*/ 3884806 w 3884806"/>
                <a:gd name="connsiteY5" fmla="*/ 0 h 1133554"/>
                <a:gd name="connsiteX6" fmla="*/ 3884806 w 3884806"/>
                <a:gd name="connsiteY6" fmla="*/ 578113 h 1133554"/>
                <a:gd name="connsiteX7" fmla="*/ 3884806 w 3884806"/>
                <a:gd name="connsiteY7" fmla="*/ 1133554 h 1133554"/>
                <a:gd name="connsiteX8" fmla="*/ 3276186 w 3884806"/>
                <a:gd name="connsiteY8" fmla="*/ 1133554 h 1133554"/>
                <a:gd name="connsiteX9" fmla="*/ 2667567 w 3884806"/>
                <a:gd name="connsiteY9" fmla="*/ 1133554 h 1133554"/>
                <a:gd name="connsiteX10" fmla="*/ 2020099 w 3884806"/>
                <a:gd name="connsiteY10" fmla="*/ 1133554 h 1133554"/>
                <a:gd name="connsiteX11" fmla="*/ 1372631 w 3884806"/>
                <a:gd name="connsiteY11" fmla="*/ 1133554 h 1133554"/>
                <a:gd name="connsiteX12" fmla="*/ 841708 w 3884806"/>
                <a:gd name="connsiteY12" fmla="*/ 1133554 h 1133554"/>
                <a:gd name="connsiteX13" fmla="*/ 0 w 3884806"/>
                <a:gd name="connsiteY13" fmla="*/ 1133554 h 1133554"/>
                <a:gd name="connsiteX14" fmla="*/ 0 w 3884806"/>
                <a:gd name="connsiteY14" fmla="*/ 589448 h 1133554"/>
                <a:gd name="connsiteX15" fmla="*/ 0 w 3884806"/>
                <a:gd name="connsiteY15" fmla="*/ 0 h 1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84806" h="1133554" fill="none" extrusionOk="0">
                  <a:moveTo>
                    <a:pt x="0" y="0"/>
                  </a:moveTo>
                  <a:cubicBezTo>
                    <a:pt x="292064" y="-6279"/>
                    <a:pt x="438941" y="-32740"/>
                    <a:pt x="725164" y="0"/>
                  </a:cubicBezTo>
                  <a:cubicBezTo>
                    <a:pt x="1011387" y="32740"/>
                    <a:pt x="1207797" y="-19027"/>
                    <a:pt x="1333783" y="0"/>
                  </a:cubicBezTo>
                  <a:cubicBezTo>
                    <a:pt x="1459769" y="19027"/>
                    <a:pt x="1770793" y="-29539"/>
                    <a:pt x="1942403" y="0"/>
                  </a:cubicBezTo>
                  <a:cubicBezTo>
                    <a:pt x="2114013" y="29539"/>
                    <a:pt x="2482824" y="1049"/>
                    <a:pt x="2667567" y="0"/>
                  </a:cubicBezTo>
                  <a:cubicBezTo>
                    <a:pt x="2852310" y="-1049"/>
                    <a:pt x="3352803" y="28783"/>
                    <a:pt x="3884806" y="0"/>
                  </a:cubicBezTo>
                  <a:cubicBezTo>
                    <a:pt x="3860375" y="227329"/>
                    <a:pt x="3904491" y="305290"/>
                    <a:pt x="3884806" y="578113"/>
                  </a:cubicBezTo>
                  <a:cubicBezTo>
                    <a:pt x="3865121" y="850936"/>
                    <a:pt x="3867812" y="912804"/>
                    <a:pt x="3884806" y="1133554"/>
                  </a:cubicBezTo>
                  <a:cubicBezTo>
                    <a:pt x="3655451" y="1108432"/>
                    <a:pt x="3553405" y="1109323"/>
                    <a:pt x="3276186" y="1133554"/>
                  </a:cubicBezTo>
                  <a:cubicBezTo>
                    <a:pt x="2998967" y="1157785"/>
                    <a:pt x="2892818" y="1155608"/>
                    <a:pt x="2667567" y="1133554"/>
                  </a:cubicBezTo>
                  <a:cubicBezTo>
                    <a:pt x="2442316" y="1111500"/>
                    <a:pt x="2287745" y="1126427"/>
                    <a:pt x="2020099" y="1133554"/>
                  </a:cubicBezTo>
                  <a:cubicBezTo>
                    <a:pt x="1752453" y="1140681"/>
                    <a:pt x="1603312" y="1137497"/>
                    <a:pt x="1372631" y="1133554"/>
                  </a:cubicBezTo>
                  <a:cubicBezTo>
                    <a:pt x="1141950" y="1129611"/>
                    <a:pt x="1013963" y="1122115"/>
                    <a:pt x="841708" y="1133554"/>
                  </a:cubicBezTo>
                  <a:cubicBezTo>
                    <a:pt x="669453" y="1144993"/>
                    <a:pt x="307065" y="1100386"/>
                    <a:pt x="0" y="1133554"/>
                  </a:cubicBezTo>
                  <a:cubicBezTo>
                    <a:pt x="8464" y="863853"/>
                    <a:pt x="-16624" y="857688"/>
                    <a:pt x="0" y="589448"/>
                  </a:cubicBezTo>
                  <a:cubicBezTo>
                    <a:pt x="16624" y="321208"/>
                    <a:pt x="24631" y="236892"/>
                    <a:pt x="0" y="0"/>
                  </a:cubicBezTo>
                  <a:close/>
                </a:path>
                <a:path w="3884806" h="1133554" stroke="0" extrusionOk="0">
                  <a:moveTo>
                    <a:pt x="0" y="0"/>
                  </a:moveTo>
                  <a:cubicBezTo>
                    <a:pt x="175385" y="-12492"/>
                    <a:pt x="517815" y="20619"/>
                    <a:pt x="647468" y="0"/>
                  </a:cubicBezTo>
                  <a:cubicBezTo>
                    <a:pt x="777121" y="-20619"/>
                    <a:pt x="1023784" y="-32337"/>
                    <a:pt x="1372631" y="0"/>
                  </a:cubicBezTo>
                  <a:cubicBezTo>
                    <a:pt x="1721478" y="32337"/>
                    <a:pt x="1840945" y="9279"/>
                    <a:pt x="2097795" y="0"/>
                  </a:cubicBezTo>
                  <a:cubicBezTo>
                    <a:pt x="2354645" y="-9279"/>
                    <a:pt x="2600396" y="26059"/>
                    <a:pt x="2745263" y="0"/>
                  </a:cubicBezTo>
                  <a:cubicBezTo>
                    <a:pt x="2890130" y="-26059"/>
                    <a:pt x="3055742" y="-28440"/>
                    <a:pt x="3315034" y="0"/>
                  </a:cubicBezTo>
                  <a:cubicBezTo>
                    <a:pt x="3574326" y="28440"/>
                    <a:pt x="3728107" y="28127"/>
                    <a:pt x="3884806" y="0"/>
                  </a:cubicBezTo>
                  <a:cubicBezTo>
                    <a:pt x="3894187" y="235008"/>
                    <a:pt x="3876440" y="362326"/>
                    <a:pt x="3884806" y="532770"/>
                  </a:cubicBezTo>
                  <a:cubicBezTo>
                    <a:pt x="3893173" y="703214"/>
                    <a:pt x="3913262" y="871859"/>
                    <a:pt x="3884806" y="1133554"/>
                  </a:cubicBezTo>
                  <a:cubicBezTo>
                    <a:pt x="3641311" y="1138729"/>
                    <a:pt x="3439460" y="1118081"/>
                    <a:pt x="3159642" y="1133554"/>
                  </a:cubicBezTo>
                  <a:cubicBezTo>
                    <a:pt x="2879824" y="1149027"/>
                    <a:pt x="2883375" y="1126361"/>
                    <a:pt x="2628719" y="1133554"/>
                  </a:cubicBezTo>
                  <a:cubicBezTo>
                    <a:pt x="2374063" y="1140747"/>
                    <a:pt x="2241563" y="1135352"/>
                    <a:pt x="1903555" y="1133554"/>
                  </a:cubicBezTo>
                  <a:cubicBezTo>
                    <a:pt x="1565547" y="1131756"/>
                    <a:pt x="1388588" y="1108547"/>
                    <a:pt x="1178391" y="1133554"/>
                  </a:cubicBezTo>
                  <a:cubicBezTo>
                    <a:pt x="968194" y="1158561"/>
                    <a:pt x="821442" y="1144372"/>
                    <a:pt x="608620" y="1133554"/>
                  </a:cubicBezTo>
                  <a:cubicBezTo>
                    <a:pt x="395798" y="1122736"/>
                    <a:pt x="225093" y="1106541"/>
                    <a:pt x="0" y="1133554"/>
                  </a:cubicBezTo>
                  <a:cubicBezTo>
                    <a:pt x="209" y="944506"/>
                    <a:pt x="-9469" y="716511"/>
                    <a:pt x="0" y="544106"/>
                  </a:cubicBezTo>
                  <a:cubicBezTo>
                    <a:pt x="9469" y="371701"/>
                    <a:pt x="3363" y="116052"/>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435683001">
                    <a:prstGeom prst="rect">
                      <a:avLst/>
                    </a:prstGeom>
                    <ask:type>
                      <ask:lineSketchFreehand/>
                    </ask:type>
                  </ask:lineSketchStyleProps>
                </a:ext>
              </a:extLst>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2000" dirty="0">
                  <a:latin typeface="Gill Sans Light" panose="020B0302020104020203" pitchFamily="34" charset="-79"/>
                  <a:ea typeface="Gill Sans" charset="0"/>
                  <a:cs typeface="Gill Sans Light" panose="020B0302020104020203" pitchFamily="34" charset="-79"/>
                </a:rPr>
                <a:t>I</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f A checks </a:t>
              </a:r>
              <a:r>
                <a:rPr kumimoji="0" lang="en-US" sz="2000" u="none" strike="noStrike" cap="none" normalizeH="0" baseline="0" dirty="0">
                  <a:ln>
                    <a:noFill/>
                  </a:ln>
                  <a:solidFill>
                    <a:schemeClr val="tx1"/>
                  </a:solidFill>
                  <a:effectLst/>
                  <a:latin typeface="Gill Sans Light" panose="020B0302020104020203" pitchFamily="34" charset="-79"/>
                  <a:ea typeface="Consolas" charset="0"/>
                  <a:cs typeface="Gill Sans Light" panose="020B0302020104020203" pitchFamily="34" charset="-79"/>
                </a:rPr>
                <a:t>note B</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a:t>
              </a:r>
              <a:r>
                <a:rPr kumimoji="0" lang="en-US" sz="2000" u="sng"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after</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B </a:t>
              </a:r>
              <a:r>
                <a:rPr lang="en-US" sz="2000" dirty="0">
                  <a:latin typeface="Gill Sans Light" panose="020B0302020104020203" pitchFamily="34" charset="-79"/>
                  <a:ea typeface="Consolas" charset="0"/>
                  <a:cs typeface="Gill Sans Light" panose="020B0302020104020203" pitchFamily="34" charset="-79"/>
                </a:rPr>
                <a:t>leaves the note, then A waits to see what happens</a:t>
              </a:r>
              <a:endParaRPr kumimoji="0" lang="en-US" sz="2000" u="none" strike="noStrike" cap="none" normalizeH="0" dirty="0">
                <a:ln>
                  <a:noFill/>
                </a:ln>
                <a:solidFill>
                  <a:schemeClr val="tx1"/>
                </a:solidFill>
                <a:effectLst/>
                <a:latin typeface="Gill Sans Light" panose="020B0302020104020203" pitchFamily="34" charset="-79"/>
                <a:ea typeface="Gill Sans" charset="0"/>
                <a:cs typeface="Gill Sans Light" panose="020B0302020104020203" pitchFamily="34" charset="-79"/>
              </a:endParaRPr>
            </a:p>
          </p:txBody>
        </p:sp>
        <p:sp>
          <p:nvSpPr>
            <p:cNvPr id="19" name="Freeform 18">
              <a:extLst>
                <a:ext uri="{FF2B5EF4-FFF2-40B4-BE49-F238E27FC236}">
                  <a16:creationId xmlns:a16="http://schemas.microsoft.com/office/drawing/2014/main" id="{156D7904-2993-1143-B1B5-64D7BB628885}"/>
                </a:ext>
              </a:extLst>
            </p:cNvPr>
            <p:cNvSpPr/>
            <p:nvPr/>
          </p:nvSpPr>
          <p:spPr>
            <a:xfrm>
              <a:off x="2908868" y="3314682"/>
              <a:ext cx="1527933" cy="1699014"/>
            </a:xfrm>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a:moveTo>
                    <a:pt x="1527933" y="1699014"/>
                  </a:moveTo>
                  <a:cubicBezTo>
                    <a:pt x="1526458" y="1572669"/>
                    <a:pt x="1524983" y="1446325"/>
                    <a:pt x="1474839" y="1297858"/>
                  </a:cubicBezTo>
                  <a:cubicBezTo>
                    <a:pt x="1424695" y="1149391"/>
                    <a:pt x="1342103" y="955695"/>
                    <a:pt x="1227066" y="808211"/>
                  </a:cubicBezTo>
                  <a:cubicBezTo>
                    <a:pt x="1112029" y="660727"/>
                    <a:pt x="989126" y="547657"/>
                    <a:pt x="784615" y="412955"/>
                  </a:cubicBezTo>
                  <a:cubicBezTo>
                    <a:pt x="580104" y="278253"/>
                    <a:pt x="290052" y="139126"/>
                    <a:pt x="0"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extrusionOk="0">
                          <a:moveTo>
                            <a:pt x="1527933" y="1699014"/>
                          </a:moveTo>
                          <a:cubicBezTo>
                            <a:pt x="1512090" y="1563806"/>
                            <a:pt x="1513208" y="1450744"/>
                            <a:pt x="1474839" y="1297858"/>
                          </a:cubicBezTo>
                          <a:cubicBezTo>
                            <a:pt x="1456274" y="1156039"/>
                            <a:pt x="1335532" y="955904"/>
                            <a:pt x="1227066" y="808211"/>
                          </a:cubicBezTo>
                          <a:cubicBezTo>
                            <a:pt x="1108777" y="663903"/>
                            <a:pt x="986470" y="562339"/>
                            <a:pt x="784615" y="412955"/>
                          </a:cubicBezTo>
                          <a:cubicBezTo>
                            <a:pt x="551778" y="262755"/>
                            <a:pt x="329458" y="157955"/>
                            <a:pt x="0"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F0EC01B6-ABE0-7146-B31A-A777BDAD126F}"/>
                </a:ext>
              </a:extLst>
            </p:cNvPr>
            <p:cNvSpPr/>
            <p:nvPr/>
          </p:nvSpPr>
          <p:spPr>
            <a:xfrm rot="20898342">
              <a:off x="4311431" y="3097912"/>
              <a:ext cx="1108755" cy="1822330"/>
            </a:xfrm>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a:moveTo>
                    <a:pt x="567" y="2011680"/>
                  </a:moveTo>
                  <a:cubicBezTo>
                    <a:pt x="-908" y="1853872"/>
                    <a:pt x="-2383" y="1696064"/>
                    <a:pt x="35963" y="1498436"/>
                  </a:cubicBezTo>
                  <a:cubicBezTo>
                    <a:pt x="74309" y="1300807"/>
                    <a:pt x="142151" y="1028454"/>
                    <a:pt x="230641" y="825909"/>
                  </a:cubicBezTo>
                  <a:cubicBezTo>
                    <a:pt x="319131" y="623364"/>
                    <a:pt x="406639" y="420820"/>
                    <a:pt x="566905" y="283169"/>
                  </a:cubicBezTo>
                  <a:cubicBezTo>
                    <a:pt x="727171" y="145517"/>
                    <a:pt x="959703" y="72758"/>
                    <a:pt x="1192236" y="0"/>
                  </a:cubicBezTo>
                </a:path>
              </a:pathLst>
            </a:custGeom>
            <a:noFill/>
            <a:ln w="28575">
              <a:solidFill>
                <a:srgbClr val="FF0000"/>
              </a:solidFill>
              <a:tailEnd type="arrow"/>
              <a:extLst>
                <a:ext uri="{C807C97D-BFC1-408E-A445-0C87EB9F89A2}">
                  <ask:lineSketchStyleProps xmlns:ask="http://schemas.microsoft.com/office/drawing/2018/sketchyshapes" sd="2650216993">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extrusionOk="0">
                          <a:moveTo>
                            <a:pt x="567" y="2011680"/>
                          </a:moveTo>
                          <a:cubicBezTo>
                            <a:pt x="-20953" y="1854729"/>
                            <a:pt x="5105" y="1703426"/>
                            <a:pt x="35963" y="1498436"/>
                          </a:cubicBezTo>
                          <a:cubicBezTo>
                            <a:pt x="85287" y="1323337"/>
                            <a:pt x="143076" y="1056688"/>
                            <a:pt x="230641" y="825909"/>
                          </a:cubicBezTo>
                          <a:cubicBezTo>
                            <a:pt x="303311" y="599496"/>
                            <a:pt x="431765" y="451199"/>
                            <a:pt x="566905" y="283169"/>
                          </a:cubicBezTo>
                          <a:cubicBezTo>
                            <a:pt x="739079" y="101224"/>
                            <a:pt x="975238" y="101723"/>
                            <a:pt x="1192236"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2398315"/>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sp>
        <p:nvSpPr>
          <p:cNvPr id="24" name="Rectangle 23">
            <a:extLst>
              <a:ext uri="{FF2B5EF4-FFF2-40B4-BE49-F238E27FC236}">
                <a16:creationId xmlns:a16="http://schemas.microsoft.com/office/drawing/2014/main" id="{32C0211C-97D6-6944-B1A7-62B6DDAF1E8E}"/>
              </a:ext>
            </a:extLst>
          </p:cNvPr>
          <p:cNvSpPr/>
          <p:nvPr/>
        </p:nvSpPr>
        <p:spPr>
          <a:xfrm>
            <a:off x="5065450" y="2676693"/>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8205539-B8EC-2B43-AB5C-45B6DD4BC6B3}"/>
              </a:ext>
            </a:extLst>
          </p:cNvPr>
          <p:cNvSpPr/>
          <p:nvPr/>
        </p:nvSpPr>
        <p:spPr>
          <a:xfrm>
            <a:off x="1050494" y="2677888"/>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9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par>
                                <p:cTn id="20" presetID="42" presetClass="path" presetSubtype="0" accel="50000" decel="50000" fill="hold" grpId="1" nodeType="withEffect">
                                  <p:stCondLst>
                                    <p:cond delay="0"/>
                                  </p:stCondLst>
                                  <p:childTnLst>
                                    <p:animMotion origin="layout" path="M -1.94444E-6 2.59259E-6 L -1.94444E-6 0.04653 " pathEditMode="relative" rAng="0" ptsTypes="AA">
                                      <p:cBhvr>
                                        <p:cTn id="21" dur="1000" fill="hold"/>
                                        <p:tgtEl>
                                          <p:spTgt spid="25"/>
                                        </p:tgtEl>
                                        <p:attrNameLst>
                                          <p:attrName>ppt_x</p:attrName>
                                          <p:attrName>ppt_y</p:attrName>
                                        </p:attrNameLst>
                                      </p:cBhvr>
                                      <p:rCtr x="0" y="2315"/>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3" grpId="0" animBg="1"/>
      <p:bldP spid="27" grpId="0" animBg="1"/>
      <p:bldP spid="24" grpId="0" animBg="1"/>
      <p:bldP spid="25" grpId="0" animBg="1"/>
      <p:bldP spid="2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a:t>
            </a:r>
            <a:r>
              <a:rPr lang="en-US" dirty="0" err="1"/>
              <a:t>I.b</a:t>
            </a:r>
            <a:r>
              <a:rPr lang="en-US" dirty="0"/>
              <a:t> (cont.)</a:t>
            </a:r>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A leaves note</a:t>
            </a:r>
            <a:r>
              <a:rPr lang="en-US" sz="2000" dirty="0"/>
              <a:t> </a:t>
            </a:r>
            <a:r>
              <a:rPr lang="en-US" sz="2400" dirty="0"/>
              <a:t>before B checks</a:t>
            </a:r>
          </a:p>
        </p:txBody>
      </p:sp>
      <p:sp>
        <p:nvSpPr>
          <p:cNvPr id="20" name="Rectangle 19">
            <a:extLst>
              <a:ext uri="{FF2B5EF4-FFF2-40B4-BE49-F238E27FC236}">
                <a16:creationId xmlns:a16="http://schemas.microsoft.com/office/drawing/2014/main" id="{A872904D-82C5-2843-9E9C-0F3D442B249D}"/>
              </a:ext>
            </a:extLst>
          </p:cNvPr>
          <p:cNvSpPr/>
          <p:nvPr/>
        </p:nvSpPr>
        <p:spPr>
          <a:xfrm>
            <a:off x="1059541" y="2672788"/>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119568-6039-5843-BEE6-845B9D1B00A4}"/>
              </a:ext>
            </a:extLst>
          </p:cNvPr>
          <p:cNvSpPr/>
          <p:nvPr/>
        </p:nvSpPr>
        <p:spPr>
          <a:xfrm>
            <a:off x="5056403" y="2672788"/>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9180FB-6861-9748-942C-3DA4C1503FBB}"/>
              </a:ext>
            </a:extLst>
          </p:cNvPr>
          <p:cNvSpPr/>
          <p:nvPr/>
        </p:nvSpPr>
        <p:spPr>
          <a:xfrm>
            <a:off x="1057722" y="298614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2ED046D-60D2-5C4A-B62C-415AD6FADA3C}"/>
              </a:ext>
            </a:extLst>
          </p:cNvPr>
          <p:cNvSpPr/>
          <p:nvPr/>
        </p:nvSpPr>
        <p:spPr>
          <a:xfrm>
            <a:off x="1050494" y="4593773"/>
            <a:ext cx="3028056" cy="10231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AA6A0A9-FA74-8345-953B-258451213063}"/>
              </a:ext>
            </a:extLst>
          </p:cNvPr>
          <p:cNvCxnSpPr>
            <a:cxnSpLocks/>
            <a:endCxn id="25" idx="3"/>
          </p:cNvCxnSpPr>
          <p:nvPr/>
        </p:nvCxnSpPr>
        <p:spPr>
          <a:xfrm flipH="1" flipV="1">
            <a:off x="4078550" y="3152190"/>
            <a:ext cx="976446" cy="1302564"/>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7D9FF2C-4DCB-954B-A4B0-DFC3B110F0C6}"/>
              </a:ext>
            </a:extLst>
          </p:cNvPr>
          <p:cNvSpPr/>
          <p:nvPr/>
        </p:nvSpPr>
        <p:spPr>
          <a:xfrm>
            <a:off x="1057722" y="3305198"/>
            <a:ext cx="3028056" cy="4013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2398315"/>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sp>
        <p:nvSpPr>
          <p:cNvPr id="28" name="Rectangle 27">
            <a:extLst>
              <a:ext uri="{FF2B5EF4-FFF2-40B4-BE49-F238E27FC236}">
                <a16:creationId xmlns:a16="http://schemas.microsoft.com/office/drawing/2014/main" id="{4976C2DF-2432-594C-946A-5ADBBCE2D0B8}"/>
              </a:ext>
            </a:extLst>
          </p:cNvPr>
          <p:cNvSpPr/>
          <p:nvPr/>
        </p:nvSpPr>
        <p:spPr>
          <a:xfrm>
            <a:off x="5054994" y="2993999"/>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5FBE61A-E516-524A-A7FC-DD68A2F43A04}"/>
              </a:ext>
            </a:extLst>
          </p:cNvPr>
          <p:cNvSpPr/>
          <p:nvPr/>
        </p:nvSpPr>
        <p:spPr>
          <a:xfrm>
            <a:off x="5066138" y="2673219"/>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385FC46-95CB-A948-ACF7-23E8F652204B}"/>
              </a:ext>
            </a:extLst>
          </p:cNvPr>
          <p:cNvSpPr/>
          <p:nvPr/>
        </p:nvSpPr>
        <p:spPr>
          <a:xfrm>
            <a:off x="5056403" y="4295054"/>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2E607D4-B893-5646-99DF-DCBE34D73DC2}"/>
              </a:ext>
            </a:extLst>
          </p:cNvPr>
          <p:cNvSpPr/>
          <p:nvPr/>
        </p:nvSpPr>
        <p:spPr>
          <a:xfrm>
            <a:off x="5054994" y="4295096"/>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sp>
        <p:nvSpPr>
          <p:cNvPr id="25" name="Rectangle 24">
            <a:extLst>
              <a:ext uri="{FF2B5EF4-FFF2-40B4-BE49-F238E27FC236}">
                <a16:creationId xmlns:a16="http://schemas.microsoft.com/office/drawing/2014/main" id="{B8205539-B8EC-2B43-AB5C-45B6DD4BC6B3}"/>
              </a:ext>
            </a:extLst>
          </p:cNvPr>
          <p:cNvSpPr/>
          <p:nvPr/>
        </p:nvSpPr>
        <p:spPr>
          <a:xfrm>
            <a:off x="1050494" y="2992533"/>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3AF6ADBA-2C44-7C42-921E-AEAB87C72927}"/>
              </a:ext>
            </a:extLst>
          </p:cNvPr>
          <p:cNvGrpSpPr/>
          <p:nvPr/>
        </p:nvGrpSpPr>
        <p:grpSpPr>
          <a:xfrm>
            <a:off x="4564752" y="3319397"/>
            <a:ext cx="3255480" cy="2375625"/>
            <a:chOff x="4564752" y="3319397"/>
            <a:chExt cx="3255480" cy="2375625"/>
          </a:xfrm>
        </p:grpSpPr>
        <p:sp>
          <p:nvSpPr>
            <p:cNvPr id="33" name="Rectangle 32">
              <a:extLst>
                <a:ext uri="{FF2B5EF4-FFF2-40B4-BE49-F238E27FC236}">
                  <a16:creationId xmlns:a16="http://schemas.microsoft.com/office/drawing/2014/main" id="{43FD2910-7F0F-4448-9ADF-39DBEE2D6C16}"/>
                </a:ext>
              </a:extLst>
            </p:cNvPr>
            <p:cNvSpPr/>
            <p:nvPr/>
          </p:nvSpPr>
          <p:spPr bwMode="auto">
            <a:xfrm>
              <a:off x="5217623" y="5161622"/>
              <a:ext cx="2602609" cy="533400"/>
            </a:xfrm>
            <a:custGeom>
              <a:avLst/>
              <a:gdLst>
                <a:gd name="connsiteX0" fmla="*/ 0 w 2602609"/>
                <a:gd name="connsiteY0" fmla="*/ 0 h 533400"/>
                <a:gd name="connsiteX1" fmla="*/ 2602609 w 2602609"/>
                <a:gd name="connsiteY1" fmla="*/ 0 h 533400"/>
                <a:gd name="connsiteX2" fmla="*/ 2602609 w 2602609"/>
                <a:gd name="connsiteY2" fmla="*/ 533400 h 533400"/>
                <a:gd name="connsiteX3" fmla="*/ 0 w 2602609"/>
                <a:gd name="connsiteY3" fmla="*/ 533400 h 533400"/>
                <a:gd name="connsiteX4" fmla="*/ 0 w 2602609"/>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609" h="533400" fill="none" extrusionOk="0">
                  <a:moveTo>
                    <a:pt x="0" y="0"/>
                  </a:moveTo>
                  <a:cubicBezTo>
                    <a:pt x="1018747" y="-49533"/>
                    <a:pt x="1619565" y="-14809"/>
                    <a:pt x="2602609" y="0"/>
                  </a:cubicBezTo>
                  <a:cubicBezTo>
                    <a:pt x="2598878" y="168005"/>
                    <a:pt x="2637116" y="301952"/>
                    <a:pt x="2602609" y="533400"/>
                  </a:cubicBezTo>
                  <a:cubicBezTo>
                    <a:pt x="1690180" y="485169"/>
                    <a:pt x="724116" y="617855"/>
                    <a:pt x="0" y="533400"/>
                  </a:cubicBezTo>
                  <a:cubicBezTo>
                    <a:pt x="-26703" y="308585"/>
                    <a:pt x="12919" y="163428"/>
                    <a:pt x="0" y="0"/>
                  </a:cubicBezTo>
                  <a:close/>
                </a:path>
                <a:path w="2602609" h="533400" stroke="0" extrusionOk="0">
                  <a:moveTo>
                    <a:pt x="0" y="0"/>
                  </a:moveTo>
                  <a:cubicBezTo>
                    <a:pt x="1183688" y="118645"/>
                    <a:pt x="1887160" y="116012"/>
                    <a:pt x="2602609" y="0"/>
                  </a:cubicBezTo>
                  <a:cubicBezTo>
                    <a:pt x="2630473" y="127708"/>
                    <a:pt x="2580770" y="288521"/>
                    <a:pt x="2602609" y="533400"/>
                  </a:cubicBezTo>
                  <a:cubicBezTo>
                    <a:pt x="2153271" y="668000"/>
                    <a:pt x="1187324" y="376204"/>
                    <a:pt x="0" y="533400"/>
                  </a:cubicBezTo>
                  <a:cubicBezTo>
                    <a:pt x="-15525" y="289867"/>
                    <a:pt x="-46142" y="233799"/>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B will not buy milk!</a:t>
              </a:r>
            </a:p>
          </p:txBody>
        </p:sp>
        <p:sp>
          <p:nvSpPr>
            <p:cNvPr id="34" name="Freeform 33">
              <a:extLst>
                <a:ext uri="{FF2B5EF4-FFF2-40B4-BE49-F238E27FC236}">
                  <a16:creationId xmlns:a16="http://schemas.microsoft.com/office/drawing/2014/main" id="{902AC87A-2CF8-AC42-8843-BB6CC8246311}"/>
                </a:ext>
              </a:extLst>
            </p:cNvPr>
            <p:cNvSpPr/>
            <p:nvPr/>
          </p:nvSpPr>
          <p:spPr>
            <a:xfrm>
              <a:off x="4564752" y="3319397"/>
              <a:ext cx="646075" cy="2116899"/>
            </a:xfrm>
            <a:custGeom>
              <a:avLst/>
              <a:gdLst>
                <a:gd name="connsiteX0" fmla="*/ 646075 w 646075"/>
                <a:gd name="connsiteY0" fmla="*/ 2116899 h 2116899"/>
                <a:gd name="connsiteX1" fmla="*/ 82404 w 646075"/>
                <a:gd name="connsiteY1" fmla="*/ 1565754 h 2116899"/>
                <a:gd name="connsiteX2" fmla="*/ 44826 w 646075"/>
                <a:gd name="connsiteY2" fmla="*/ 488515 h 2116899"/>
                <a:gd name="connsiteX3" fmla="*/ 483237 w 646075"/>
                <a:gd name="connsiteY3" fmla="*/ 0 h 2116899"/>
              </a:gdLst>
              <a:ahLst/>
              <a:cxnLst>
                <a:cxn ang="0">
                  <a:pos x="connsiteX0" y="connsiteY0"/>
                </a:cxn>
                <a:cxn ang="0">
                  <a:pos x="connsiteX1" y="connsiteY1"/>
                </a:cxn>
                <a:cxn ang="0">
                  <a:pos x="connsiteX2" y="connsiteY2"/>
                </a:cxn>
                <a:cxn ang="0">
                  <a:pos x="connsiteX3" y="connsiteY3"/>
                </a:cxn>
              </a:cxnLst>
              <a:rect l="l" t="t" r="r" b="b"/>
              <a:pathLst>
                <a:path w="646075" h="2116899" extrusionOk="0">
                  <a:moveTo>
                    <a:pt x="646075" y="2116899"/>
                  </a:moveTo>
                  <a:cubicBezTo>
                    <a:pt x="403962" y="1970622"/>
                    <a:pt x="153926" y="1847917"/>
                    <a:pt x="82404" y="1565754"/>
                  </a:cubicBezTo>
                  <a:cubicBezTo>
                    <a:pt x="29571" y="1304331"/>
                    <a:pt x="-26270" y="749610"/>
                    <a:pt x="44826" y="488515"/>
                  </a:cubicBezTo>
                  <a:cubicBezTo>
                    <a:pt x="88885" y="249770"/>
                    <a:pt x="294450" y="130274"/>
                    <a:pt x="483237"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646075 w 646075"/>
                        <a:gd name="connsiteY0" fmla="*/ 2116899 h 2116899"/>
                        <a:gd name="connsiteX1" fmla="*/ 82404 w 646075"/>
                        <a:gd name="connsiteY1" fmla="*/ 1565754 h 2116899"/>
                        <a:gd name="connsiteX2" fmla="*/ 44826 w 646075"/>
                        <a:gd name="connsiteY2" fmla="*/ 488515 h 2116899"/>
                        <a:gd name="connsiteX3" fmla="*/ 483237 w 646075"/>
                        <a:gd name="connsiteY3" fmla="*/ 0 h 2116899"/>
                      </a:gdLst>
                      <a:ahLst/>
                      <a:cxnLst>
                        <a:cxn ang="0">
                          <a:pos x="connsiteX0" y="connsiteY0"/>
                        </a:cxn>
                        <a:cxn ang="0">
                          <a:pos x="connsiteX1" y="connsiteY1"/>
                        </a:cxn>
                        <a:cxn ang="0">
                          <a:pos x="connsiteX2" y="connsiteY2"/>
                        </a:cxn>
                        <a:cxn ang="0">
                          <a:pos x="connsiteX3" y="connsiteY3"/>
                        </a:cxn>
                      </a:cxnLst>
                      <a:rect l="l" t="t" r="r" b="b"/>
                      <a:pathLst>
                        <a:path w="646075" h="2116899">
                          <a:moveTo>
                            <a:pt x="646075" y="2116899"/>
                          </a:moveTo>
                          <a:cubicBezTo>
                            <a:pt x="414343" y="1977025"/>
                            <a:pt x="182612" y="1837151"/>
                            <a:pt x="82404" y="1565754"/>
                          </a:cubicBezTo>
                          <a:cubicBezTo>
                            <a:pt x="-17804" y="1294357"/>
                            <a:pt x="-21980" y="749474"/>
                            <a:pt x="44826" y="488515"/>
                          </a:cubicBezTo>
                          <a:cubicBezTo>
                            <a:pt x="111632" y="227556"/>
                            <a:pt x="297434" y="113778"/>
                            <a:pt x="483237"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EBA667F9-F9B3-D648-B212-9DE72E20448B}"/>
              </a:ext>
            </a:extLst>
          </p:cNvPr>
          <p:cNvCxnSpPr>
            <a:cxnSpLocks/>
          </p:cNvCxnSpPr>
          <p:nvPr/>
        </p:nvCxnSpPr>
        <p:spPr>
          <a:xfrm>
            <a:off x="2423886" y="3860733"/>
            <a:ext cx="0" cy="632984"/>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12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42" presetClass="path" presetSubtype="0" accel="50000" decel="50000" fill="hold" grpId="0" nodeType="withEffect">
                                  <p:stCondLst>
                                    <p:cond delay="0"/>
                                  </p:stCondLst>
                                  <p:childTnLst>
                                    <p:animMotion origin="layout" path="M 1.94444E-6 -2.96296E-6 L 1.94444E-6 0.04653 " pathEditMode="relative" rAng="0" ptsTypes="AA">
                                      <p:cBhvr>
                                        <p:cTn id="9" dur="1000" fill="hold"/>
                                        <p:tgtEl>
                                          <p:spTgt spid="2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down)">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right)">
                                      <p:cBhvr>
                                        <p:cTn id="27" dur="500"/>
                                        <p:tgtEl>
                                          <p:spTgt spid="38"/>
                                        </p:tgtEl>
                                      </p:cBhvr>
                                    </p:animEffect>
                                  </p:childTnLst>
                                </p:cTn>
                              </p:par>
                            </p:childTnLst>
                          </p:cTn>
                        </p:par>
                        <p:par>
                          <p:cTn id="28" fill="hold">
                            <p:stCondLst>
                              <p:cond delay="500"/>
                            </p:stCondLst>
                            <p:childTnLst>
                              <p:par>
                                <p:cTn id="29" presetID="22" presetClass="entr" presetSubtype="1" fill="hold" nodeType="afterEffect">
                                  <p:stCondLst>
                                    <p:cond delay="500"/>
                                  </p:stCondLst>
                                  <p:childTnLst>
                                    <p:set>
                                      <p:cBhvr>
                                        <p:cTn id="30" dur="1" fill="hold">
                                          <p:stCondLst>
                                            <p:cond delay="0"/>
                                          </p:stCondLst>
                                        </p:cTn>
                                        <p:tgtEl>
                                          <p:spTgt spid="40"/>
                                        </p:tgtEl>
                                        <p:attrNameLst>
                                          <p:attrName>style.visibility</p:attrName>
                                        </p:attrNameLst>
                                      </p:cBhvr>
                                      <p:to>
                                        <p:strVal val="visible"/>
                                      </p:to>
                                    </p:set>
                                    <p:animEffect transition="in" filter="wipe(up)">
                                      <p:cBhvr>
                                        <p:cTn id="31" dur="500"/>
                                        <p:tgtEl>
                                          <p:spTgt spid="40"/>
                                        </p:tgtEl>
                                      </p:cBhvr>
                                    </p:animEffect>
                                  </p:childTnLst>
                                </p:cTn>
                              </p:par>
                            </p:childTnLst>
                          </p:cTn>
                        </p:par>
                        <p:par>
                          <p:cTn id="32" fill="hold">
                            <p:stCondLst>
                              <p:cond delay="1500"/>
                            </p:stCondLst>
                            <p:childTnLst>
                              <p:par>
                                <p:cTn id="33" presetID="22" presetClass="entr" presetSubtype="1" fill="hold" grpId="0" nodeType="afterEffect">
                                  <p:stCondLst>
                                    <p:cond delay="50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8" grpId="0" animBg="1"/>
      <p:bldP spid="29" grpId="0" animBg="1"/>
      <p:bldP spid="29" grpId="1" animBg="1"/>
      <p:bldP spid="35"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2</a:t>
            </a:r>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B checks note A before A leaves it</a:t>
            </a:r>
          </a:p>
        </p:txBody>
      </p:sp>
      <p:sp>
        <p:nvSpPr>
          <p:cNvPr id="21" name="Rectangle 20">
            <a:extLst>
              <a:ext uri="{FF2B5EF4-FFF2-40B4-BE49-F238E27FC236}">
                <a16:creationId xmlns:a16="http://schemas.microsoft.com/office/drawing/2014/main" id="{55119568-6039-5843-BEE6-845B9D1B00A4}"/>
              </a:ext>
            </a:extLst>
          </p:cNvPr>
          <p:cNvSpPr/>
          <p:nvPr/>
        </p:nvSpPr>
        <p:spPr>
          <a:xfrm>
            <a:off x="5056403" y="2685143"/>
            <a:ext cx="3028056" cy="6241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97F135-106D-D04A-BAD5-4B1F9C452504}"/>
              </a:ext>
            </a:extLst>
          </p:cNvPr>
          <p:cNvSpPr/>
          <p:nvPr/>
        </p:nvSpPr>
        <p:spPr>
          <a:xfrm>
            <a:off x="1059541" y="3330600"/>
            <a:ext cx="3028056" cy="98105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362416-2DBC-9148-AAC7-10CFD78EAF25}"/>
              </a:ext>
            </a:extLst>
          </p:cNvPr>
          <p:cNvSpPr/>
          <p:nvPr/>
        </p:nvSpPr>
        <p:spPr>
          <a:xfrm>
            <a:off x="1050494" y="3323344"/>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4AF9FA-F22B-474D-B91E-F524E0B22EA4}"/>
              </a:ext>
            </a:extLst>
          </p:cNvPr>
          <p:cNvSpPr/>
          <p:nvPr/>
        </p:nvSpPr>
        <p:spPr>
          <a:xfrm>
            <a:off x="5056403" y="3309258"/>
            <a:ext cx="3028056" cy="128270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C0211C-97D6-6944-B1A7-62B6DDAF1E8E}"/>
              </a:ext>
            </a:extLst>
          </p:cNvPr>
          <p:cNvSpPr/>
          <p:nvPr/>
        </p:nvSpPr>
        <p:spPr>
          <a:xfrm>
            <a:off x="5065450" y="2989944"/>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445C-965B-B34F-9CF4-C3555FD435D8}"/>
              </a:ext>
            </a:extLst>
          </p:cNvPr>
          <p:cNvSpPr/>
          <p:nvPr/>
        </p:nvSpPr>
        <p:spPr>
          <a:xfrm>
            <a:off x="1050494" y="5232426"/>
            <a:ext cx="3028056" cy="31522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cxnSp>
        <p:nvCxnSpPr>
          <p:cNvPr id="18" name="Straight Arrow Connector 17">
            <a:extLst>
              <a:ext uri="{FF2B5EF4-FFF2-40B4-BE49-F238E27FC236}">
                <a16:creationId xmlns:a16="http://schemas.microsoft.com/office/drawing/2014/main" id="{985835F7-A9B6-0C48-B2CD-9814678AF886}"/>
              </a:ext>
            </a:extLst>
          </p:cNvPr>
          <p:cNvCxnSpPr>
            <a:cxnSpLocks/>
          </p:cNvCxnSpPr>
          <p:nvPr/>
        </p:nvCxnSpPr>
        <p:spPr>
          <a:xfrm>
            <a:off x="2423886" y="4499386"/>
            <a:ext cx="0" cy="632984"/>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DEE7227-9DC2-4942-B983-5C14D94E5667}"/>
              </a:ext>
            </a:extLst>
          </p:cNvPr>
          <p:cNvSpPr/>
          <p:nvPr/>
        </p:nvSpPr>
        <p:spPr>
          <a:xfrm>
            <a:off x="1050494" y="5902286"/>
            <a:ext cx="3028056" cy="3152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3043771"/>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cxnSp>
        <p:nvCxnSpPr>
          <p:cNvPr id="14" name="Straight Arrow Connector 13">
            <a:extLst>
              <a:ext uri="{FF2B5EF4-FFF2-40B4-BE49-F238E27FC236}">
                <a16:creationId xmlns:a16="http://schemas.microsoft.com/office/drawing/2014/main" id="{CE7F716E-5700-AC4B-AFB6-F2C3EA9DEB8F}"/>
              </a:ext>
            </a:extLst>
          </p:cNvPr>
          <p:cNvCxnSpPr>
            <a:cxnSpLocks/>
            <a:endCxn id="12" idx="3"/>
          </p:cNvCxnSpPr>
          <p:nvPr/>
        </p:nvCxnSpPr>
        <p:spPr>
          <a:xfrm flipH="1" flipV="1">
            <a:off x="4087597" y="3821125"/>
            <a:ext cx="967400" cy="633630"/>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par>
                                <p:cTn id="26" presetID="42" presetClass="path" presetSubtype="0" accel="50000" decel="50000" fill="hold" grpId="1" nodeType="withEffect">
                                  <p:stCondLst>
                                    <p:cond delay="0"/>
                                  </p:stCondLst>
                                  <p:childTnLst>
                                    <p:animMotion origin="layout" path="M -4.44444E-6 7.40741E-7 L -4.44444E-6 0.18634 " pathEditMode="relative" rAng="0" ptsTypes="AA">
                                      <p:cBhvr>
                                        <p:cTn id="27" dur="2000" fill="hold"/>
                                        <p:tgtEl>
                                          <p:spTgt spid="24"/>
                                        </p:tgtEl>
                                        <p:attrNameLst>
                                          <p:attrName>ppt_x</p:attrName>
                                          <p:attrName>ppt_y</p:attrName>
                                        </p:attrNameLst>
                                      </p:cBhvr>
                                      <p:rCtr x="0" y="9306"/>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42" presetClass="path" presetSubtype="0" accel="50000" decel="50000" fill="hold" grpId="1" nodeType="withEffect">
                                  <p:stCondLst>
                                    <p:cond delay="0"/>
                                  </p:stCondLst>
                                  <p:childTnLst>
                                    <p:animMotion origin="layout" path="M -1.94444E-6 -3.7037E-7 L -1.94444E-6 0.04907 " pathEditMode="relative" rAng="0" ptsTypes="AA">
                                      <p:cBhvr>
                                        <p:cTn id="34" dur="1000" fill="hold"/>
                                        <p:tgtEl>
                                          <p:spTgt spid="22"/>
                                        </p:tgtEl>
                                        <p:attrNameLst>
                                          <p:attrName>ppt_x</p:attrName>
                                          <p:attrName>ppt_y</p:attrName>
                                        </p:attrNameLst>
                                      </p:cBhvr>
                                      <p:rCtr x="0" y="2454"/>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par>
                          <p:cTn id="40" fill="hold">
                            <p:stCondLst>
                              <p:cond delay="500"/>
                            </p:stCondLst>
                            <p:childTnLst>
                              <p:par>
                                <p:cTn id="41" presetID="22" presetClass="entr" presetSubtype="1" fill="hold" nodeType="afterEffect">
                                  <p:stCondLst>
                                    <p:cond delay="50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1500"/>
                            </p:stCondLst>
                            <p:childTnLst>
                              <p:par>
                                <p:cTn id="45" presetID="22" presetClass="entr" presetSubtype="1" fill="hold" grpId="0" nodeType="afterEffect">
                                  <p:stCondLst>
                                    <p:cond delay="50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par>
                          <p:cTn id="48" fill="hold">
                            <p:stCondLst>
                              <p:cond delay="2500"/>
                            </p:stCondLst>
                            <p:childTnLst>
                              <p:par>
                                <p:cTn id="49" presetID="22" presetClass="entr" presetSubtype="1" fill="hold" grpId="0" nodeType="afterEffect">
                                  <p:stCondLst>
                                    <p:cond delay="50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21" grpId="0" animBg="1"/>
      <p:bldP spid="12" grpId="0" animBg="1"/>
      <p:bldP spid="22" grpId="0" animBg="1"/>
      <p:bldP spid="22" grpId="1" animBg="1"/>
      <p:bldP spid="11" grpId="0" animBg="1"/>
      <p:bldP spid="24" grpId="0" animBg="1"/>
      <p:bldP spid="24" grpId="1" animBg="1"/>
      <p:bldP spid="13" grpId="0" animBg="1"/>
      <p:bldP spid="17" grpId="0"/>
      <p:bldP spid="23"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altLang="ko-KR" dirty="0"/>
              <a:t>Mutual Exclusion and Critical Section</a:t>
            </a:r>
          </a:p>
        </p:txBody>
      </p:sp>
      <p:sp>
        <p:nvSpPr>
          <p:cNvPr id="46083" name="Rectangle 3"/>
          <p:cNvSpPr>
            <a:spLocks noGrp="1" noChangeArrowheads="1"/>
          </p:cNvSpPr>
          <p:nvPr>
            <p:ph type="body" idx="1"/>
          </p:nvPr>
        </p:nvSpPr>
        <p:spPr/>
        <p:txBody>
          <a:bodyPr/>
          <a:lstStyle/>
          <a:p>
            <a:r>
              <a:rPr lang="en-US" altLang="ko-KR" sz="2000" dirty="0">
                <a:solidFill>
                  <a:srgbClr val="FF0000"/>
                </a:solidFill>
              </a:rPr>
              <a:t>Mutual exclusion</a:t>
            </a:r>
            <a:r>
              <a:rPr lang="en-US" altLang="ko-KR" sz="2000" dirty="0"/>
              <a:t>: only one thread runs a particular code at any given time</a:t>
            </a:r>
          </a:p>
          <a:p>
            <a:pPr lvl="1"/>
            <a:r>
              <a:rPr lang="en-US" altLang="ko-KR" sz="1800" dirty="0"/>
              <a:t>One thread excludes others while doing its task</a:t>
            </a:r>
          </a:p>
          <a:p>
            <a:pPr lvl="1"/>
            <a:endParaRPr lang="en-US" altLang="ko-KR" sz="1800" dirty="0"/>
          </a:p>
          <a:p>
            <a:r>
              <a:rPr lang="en-US" altLang="ko-KR" sz="2000" dirty="0">
                <a:solidFill>
                  <a:srgbClr val="FF0000"/>
                </a:solidFill>
              </a:rPr>
              <a:t>Critical section</a:t>
            </a:r>
            <a:r>
              <a:rPr lang="en-US" altLang="ko-KR" sz="2000" dirty="0"/>
              <a:t>: a particular code that only one thread can execute at once</a:t>
            </a:r>
          </a:p>
          <a:p>
            <a:pPr lvl="1"/>
            <a:r>
              <a:rPr lang="en-US" altLang="ko-KR" sz="1800" dirty="0"/>
              <a:t>Critical section and mutual exclusion are two ways of describing same thing</a:t>
            </a:r>
            <a:endParaRPr lang="en-US" altLang="ko-KR" sz="2000" dirty="0"/>
          </a:p>
          <a:p>
            <a:pPr marL="457200" lvl="1" indent="0">
              <a:lnSpc>
                <a:spcPct val="70000"/>
              </a:lnSpc>
              <a:buNone/>
            </a:pPr>
            <a:endParaRPr lang="en-US" altLang="ko-KR" sz="1800" dirty="0">
              <a:solidFill>
                <a:schemeClr val="tx1"/>
              </a:solidFill>
              <a:latin typeface="Ubuntu Mono" panose="020B0509030602030204" pitchFamily="49" charset="0"/>
            </a:endParaRPr>
          </a:p>
          <a:p>
            <a:endParaRPr lang="en-US" altLang="ko-KR" sz="2000" dirty="0"/>
          </a:p>
          <a:p>
            <a:endParaRPr lang="en-US" altLang="ko-KR" sz="2000" dirty="0"/>
          </a:p>
          <a:p>
            <a:endParaRPr lang="en-US" altLang="ko-KR" sz="2000" dirty="0"/>
          </a:p>
          <a:p>
            <a:endParaRPr lang="en-US" altLang="ko-KR" sz="2000" dirty="0"/>
          </a:p>
          <a:p>
            <a:endParaRPr lang="en-US" altLang="ko-KR" sz="2000" dirty="0"/>
          </a:p>
        </p:txBody>
      </p:sp>
      <p:sp>
        <p:nvSpPr>
          <p:cNvPr id="4" name="Content Placeholder 3">
            <a:extLst>
              <a:ext uri="{FF2B5EF4-FFF2-40B4-BE49-F238E27FC236}">
                <a16:creationId xmlns:a16="http://schemas.microsoft.com/office/drawing/2014/main" id="{CBC90CEA-F0E2-A64A-81BE-32DD31A6629A}"/>
              </a:ext>
            </a:extLst>
          </p:cNvPr>
          <p:cNvSpPr txBox="1">
            <a:spLocks/>
          </p:cNvSpPr>
          <p:nvPr/>
        </p:nvSpPr>
        <p:spPr bwMode="auto">
          <a:xfrm>
            <a:off x="1371910" y="3949862"/>
            <a:ext cx="2654326" cy="213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A</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A;</a:t>
            </a:r>
            <a:br>
              <a:rPr lang="en-US" sz="1600" dirty="0">
                <a:latin typeface="Ubuntu Mono" panose="020B0509030602030204" pitchFamily="49" charset="0"/>
              </a:rPr>
            </a:br>
            <a:r>
              <a:rPr lang="en-US" sz="1600" dirty="0">
                <a:latin typeface="Ubuntu Mono" panose="020B0509030602030204" pitchFamily="49" charset="0"/>
              </a:rPr>
              <a:t>while (note B) </a:t>
            </a:r>
            <a:r>
              <a:rPr lang="en-US" sz="1600" dirty="0">
                <a:solidFill>
                  <a:schemeClr val="accent3">
                    <a:lumMod val="50000"/>
                  </a:schemeClr>
                </a:solidFill>
                <a:latin typeface="Ubuntu Mono" panose="020B0509030602030204" pitchFamily="49" charset="0"/>
              </a:rPr>
              <a:t>// (X)</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do nothing; </a:t>
            </a:r>
            <a:br>
              <a:rPr lang="en-US" sz="1600" dirty="0">
                <a:latin typeface="Ubuntu Mono" panose="020B0509030602030204" pitchFamily="49" charset="0"/>
              </a:rPr>
            </a:br>
            <a:r>
              <a:rPr lang="en-US" sz="1600" dirty="0">
                <a:latin typeface="Ubuntu Mono" panose="020B0509030602030204" pitchFamily="49" charset="0"/>
              </a:rPr>
              <a:t>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A;</a:t>
            </a:r>
          </a:p>
        </p:txBody>
      </p:sp>
      <p:sp>
        <p:nvSpPr>
          <p:cNvPr id="5" name="Content Placeholder 4">
            <a:extLst>
              <a:ext uri="{FF2B5EF4-FFF2-40B4-BE49-F238E27FC236}">
                <a16:creationId xmlns:a16="http://schemas.microsoft.com/office/drawing/2014/main" id="{F1DD29B1-9D9A-7148-86B8-F1EB7975ADA3}"/>
              </a:ext>
            </a:extLst>
          </p:cNvPr>
          <p:cNvSpPr txBox="1">
            <a:spLocks/>
          </p:cNvSpPr>
          <p:nvPr/>
        </p:nvSpPr>
        <p:spPr>
          <a:xfrm>
            <a:off x="5372410" y="3949862"/>
            <a:ext cx="2654326" cy="2133138"/>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B</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B;</a:t>
            </a:r>
            <a:br>
              <a:rPr lang="en-US" sz="1600" dirty="0">
                <a:latin typeface="Ubuntu Mono" panose="020B0509030602030204" pitchFamily="49" charset="0"/>
              </a:rPr>
            </a:br>
            <a:r>
              <a:rPr lang="en-US" sz="1600" dirty="0">
                <a:latin typeface="Ubuntu Mono" panose="020B0509030602030204" pitchFamily="49" charset="0"/>
              </a:rPr>
              <a:t>if (!note A) { </a:t>
            </a:r>
            <a:r>
              <a:rPr lang="en-US" sz="1600" dirty="0">
                <a:solidFill>
                  <a:schemeClr val="accent3">
                    <a:lumMod val="50000"/>
                  </a:schemeClr>
                </a:solidFill>
                <a:latin typeface="Ubuntu Mono" panose="020B0509030602030204" pitchFamily="49" charset="0"/>
              </a:rPr>
              <a:t>// (Y)</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a:t>
            </a:r>
            <a:br>
              <a:rPr lang="en-US" sz="1600" dirty="0">
                <a:latin typeface="Ubuntu Mono" panose="020B0509030602030204" pitchFamily="49" charset="0"/>
              </a:rPr>
            </a:br>
            <a:r>
              <a:rPr lang="en-US" sz="1600" dirty="0">
                <a:latin typeface="Ubuntu Mono" panose="020B0509030602030204" pitchFamily="49" charset="0"/>
              </a:rPr>
              <a:t>remove note B;</a:t>
            </a:r>
          </a:p>
        </p:txBody>
      </p:sp>
      <p:sp>
        <p:nvSpPr>
          <p:cNvPr id="7" name="Rectangle 6">
            <a:extLst>
              <a:ext uri="{FF2B5EF4-FFF2-40B4-BE49-F238E27FC236}">
                <a16:creationId xmlns:a16="http://schemas.microsoft.com/office/drawing/2014/main" id="{B070FC0B-6921-8F43-8E9C-5FAE01ABC7BE}"/>
              </a:ext>
            </a:extLst>
          </p:cNvPr>
          <p:cNvSpPr/>
          <p:nvPr/>
        </p:nvSpPr>
        <p:spPr>
          <a:xfrm>
            <a:off x="1422638" y="5110124"/>
            <a:ext cx="1313131" cy="494555"/>
          </a:xfrm>
          <a:custGeom>
            <a:avLst/>
            <a:gdLst>
              <a:gd name="connsiteX0" fmla="*/ 0 w 1313131"/>
              <a:gd name="connsiteY0" fmla="*/ 0 h 494555"/>
              <a:gd name="connsiteX1" fmla="*/ 682828 w 1313131"/>
              <a:gd name="connsiteY1" fmla="*/ 0 h 494555"/>
              <a:gd name="connsiteX2" fmla="*/ 1313131 w 1313131"/>
              <a:gd name="connsiteY2" fmla="*/ 0 h 494555"/>
              <a:gd name="connsiteX3" fmla="*/ 1313131 w 1313131"/>
              <a:gd name="connsiteY3" fmla="*/ 494555 h 494555"/>
              <a:gd name="connsiteX4" fmla="*/ 669697 w 1313131"/>
              <a:gd name="connsiteY4" fmla="*/ 494555 h 494555"/>
              <a:gd name="connsiteX5" fmla="*/ 0 w 1313131"/>
              <a:gd name="connsiteY5" fmla="*/ 494555 h 494555"/>
              <a:gd name="connsiteX6" fmla="*/ 0 w 1313131"/>
              <a:gd name="connsiteY6" fmla="*/ 0 h 49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131" h="494555" fill="none" extrusionOk="0">
                <a:moveTo>
                  <a:pt x="0" y="0"/>
                </a:moveTo>
                <a:cubicBezTo>
                  <a:pt x="139264" y="-1648"/>
                  <a:pt x="518663" y="-27429"/>
                  <a:pt x="682828" y="0"/>
                </a:cubicBezTo>
                <a:cubicBezTo>
                  <a:pt x="846993" y="27429"/>
                  <a:pt x="998542" y="-22377"/>
                  <a:pt x="1313131" y="0"/>
                </a:cubicBezTo>
                <a:cubicBezTo>
                  <a:pt x="1324177" y="175329"/>
                  <a:pt x="1329808" y="280099"/>
                  <a:pt x="1313131" y="494555"/>
                </a:cubicBezTo>
                <a:cubicBezTo>
                  <a:pt x="1080880" y="492718"/>
                  <a:pt x="918247" y="483089"/>
                  <a:pt x="669697" y="494555"/>
                </a:cubicBezTo>
                <a:cubicBezTo>
                  <a:pt x="421147" y="506021"/>
                  <a:pt x="320515" y="477986"/>
                  <a:pt x="0" y="494555"/>
                </a:cubicBezTo>
                <a:cubicBezTo>
                  <a:pt x="-17621" y="295260"/>
                  <a:pt x="-6860" y="125752"/>
                  <a:pt x="0" y="0"/>
                </a:cubicBezTo>
                <a:close/>
              </a:path>
              <a:path w="1313131" h="494555" stroke="0" extrusionOk="0">
                <a:moveTo>
                  <a:pt x="0" y="0"/>
                </a:moveTo>
                <a:cubicBezTo>
                  <a:pt x="316686" y="-31690"/>
                  <a:pt x="487179" y="435"/>
                  <a:pt x="643434" y="0"/>
                </a:cubicBezTo>
                <a:cubicBezTo>
                  <a:pt x="799689" y="-435"/>
                  <a:pt x="1143022" y="15372"/>
                  <a:pt x="1313131" y="0"/>
                </a:cubicBezTo>
                <a:cubicBezTo>
                  <a:pt x="1299691" y="106814"/>
                  <a:pt x="1298567" y="387941"/>
                  <a:pt x="1313131" y="494555"/>
                </a:cubicBezTo>
                <a:cubicBezTo>
                  <a:pt x="1006079" y="502377"/>
                  <a:pt x="808963" y="501779"/>
                  <a:pt x="656566" y="494555"/>
                </a:cubicBezTo>
                <a:cubicBezTo>
                  <a:pt x="504170" y="487331"/>
                  <a:pt x="153122" y="461946"/>
                  <a:pt x="0" y="494555"/>
                </a:cubicBezTo>
                <a:cubicBezTo>
                  <a:pt x="18758" y="335065"/>
                  <a:pt x="13512" y="136061"/>
                  <a:pt x="0" y="0"/>
                </a:cubicBezTo>
                <a:close/>
              </a:path>
            </a:pathLst>
          </a:custGeom>
          <a:solidFill>
            <a:schemeClr val="accent6">
              <a:alpha val="29240"/>
            </a:schemeClr>
          </a:solidFill>
          <a:ln w="19050">
            <a:solidFill>
              <a:schemeClr val="accent6">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1BFFAD6-4527-2F43-835B-694746C32F00}"/>
              </a:ext>
            </a:extLst>
          </p:cNvPr>
          <p:cNvSpPr/>
          <p:nvPr/>
        </p:nvSpPr>
        <p:spPr>
          <a:xfrm>
            <a:off x="5723518" y="4872844"/>
            <a:ext cx="1313131" cy="494555"/>
          </a:xfrm>
          <a:custGeom>
            <a:avLst/>
            <a:gdLst>
              <a:gd name="connsiteX0" fmla="*/ 0 w 1313131"/>
              <a:gd name="connsiteY0" fmla="*/ 0 h 494555"/>
              <a:gd name="connsiteX1" fmla="*/ 656566 w 1313131"/>
              <a:gd name="connsiteY1" fmla="*/ 0 h 494555"/>
              <a:gd name="connsiteX2" fmla="*/ 1313131 w 1313131"/>
              <a:gd name="connsiteY2" fmla="*/ 0 h 494555"/>
              <a:gd name="connsiteX3" fmla="*/ 1313131 w 1313131"/>
              <a:gd name="connsiteY3" fmla="*/ 494555 h 494555"/>
              <a:gd name="connsiteX4" fmla="*/ 643434 w 1313131"/>
              <a:gd name="connsiteY4" fmla="*/ 494555 h 494555"/>
              <a:gd name="connsiteX5" fmla="*/ 0 w 1313131"/>
              <a:gd name="connsiteY5" fmla="*/ 494555 h 494555"/>
              <a:gd name="connsiteX6" fmla="*/ 0 w 1313131"/>
              <a:gd name="connsiteY6" fmla="*/ 0 h 49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131" h="494555" fill="none" extrusionOk="0">
                <a:moveTo>
                  <a:pt x="0" y="0"/>
                </a:moveTo>
                <a:cubicBezTo>
                  <a:pt x="291661" y="-5508"/>
                  <a:pt x="393972" y="-19322"/>
                  <a:pt x="656566" y="0"/>
                </a:cubicBezTo>
                <a:cubicBezTo>
                  <a:pt x="919160" y="19322"/>
                  <a:pt x="1019708" y="24813"/>
                  <a:pt x="1313131" y="0"/>
                </a:cubicBezTo>
                <a:cubicBezTo>
                  <a:pt x="1296203" y="103534"/>
                  <a:pt x="1289686" y="252472"/>
                  <a:pt x="1313131" y="494555"/>
                </a:cubicBezTo>
                <a:cubicBezTo>
                  <a:pt x="1150391" y="463238"/>
                  <a:pt x="830877" y="504964"/>
                  <a:pt x="643434" y="494555"/>
                </a:cubicBezTo>
                <a:cubicBezTo>
                  <a:pt x="455991" y="484146"/>
                  <a:pt x="313557" y="475734"/>
                  <a:pt x="0" y="494555"/>
                </a:cubicBezTo>
                <a:cubicBezTo>
                  <a:pt x="7365" y="251131"/>
                  <a:pt x="21664" y="154121"/>
                  <a:pt x="0" y="0"/>
                </a:cubicBezTo>
                <a:close/>
              </a:path>
              <a:path w="1313131" h="494555" stroke="0" extrusionOk="0">
                <a:moveTo>
                  <a:pt x="0" y="0"/>
                </a:moveTo>
                <a:cubicBezTo>
                  <a:pt x="215259" y="-12920"/>
                  <a:pt x="483549" y="-13005"/>
                  <a:pt x="682828" y="0"/>
                </a:cubicBezTo>
                <a:cubicBezTo>
                  <a:pt x="882107" y="13005"/>
                  <a:pt x="1045331" y="22591"/>
                  <a:pt x="1313131" y="0"/>
                </a:cubicBezTo>
                <a:cubicBezTo>
                  <a:pt x="1315758" y="153779"/>
                  <a:pt x="1318134" y="371514"/>
                  <a:pt x="1313131" y="494555"/>
                </a:cubicBezTo>
                <a:cubicBezTo>
                  <a:pt x="1038820" y="477403"/>
                  <a:pt x="809132" y="525787"/>
                  <a:pt x="643434" y="494555"/>
                </a:cubicBezTo>
                <a:cubicBezTo>
                  <a:pt x="477736" y="463323"/>
                  <a:pt x="283337" y="508506"/>
                  <a:pt x="0" y="494555"/>
                </a:cubicBezTo>
                <a:cubicBezTo>
                  <a:pt x="-4306" y="372602"/>
                  <a:pt x="-22472" y="199187"/>
                  <a:pt x="0" y="0"/>
                </a:cubicBezTo>
                <a:close/>
              </a:path>
            </a:pathLst>
          </a:custGeom>
          <a:solidFill>
            <a:schemeClr val="accent6">
              <a:alpha val="29240"/>
            </a:schemeClr>
          </a:solidFill>
          <a:ln w="19050">
            <a:solidFill>
              <a:schemeClr val="accent6">
                <a:lumMod val="50000"/>
              </a:schemeClr>
            </a:solidFill>
            <a:extLst>
              <a:ext uri="{C807C97D-BFC1-408E-A445-0C87EB9F89A2}">
                <ask:lineSketchStyleProps xmlns:ask="http://schemas.microsoft.com/office/drawing/2018/sketchyshapes" sd="98176570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551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0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08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repeatCount="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repeatCount="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P spid="4" grpId="0"/>
      <p:bldP spid="5" grpId="0"/>
      <p:bldP spid="7"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altLang="ko-KR" dirty="0"/>
              <a:t>Solution #3: Discussion</a:t>
            </a:r>
          </a:p>
        </p:txBody>
      </p:sp>
      <p:sp>
        <p:nvSpPr>
          <p:cNvPr id="46083" name="Rectangle 3"/>
          <p:cNvSpPr>
            <a:spLocks noGrp="1" noChangeArrowheads="1"/>
          </p:cNvSpPr>
          <p:nvPr>
            <p:ph type="body" idx="1"/>
          </p:nvPr>
        </p:nvSpPr>
        <p:spPr/>
        <p:txBody>
          <a:bodyPr/>
          <a:lstStyle/>
          <a:p>
            <a:r>
              <a:rPr lang="en-US" altLang="ko-KR" sz="2000" dirty="0"/>
              <a:t>It’s very unsatisfactory</a:t>
            </a:r>
          </a:p>
          <a:p>
            <a:pPr lvl="1"/>
            <a:r>
              <a:rPr lang="en-US" altLang="ko-KR" sz="1800" dirty="0"/>
              <a:t>Only protects a </a:t>
            </a:r>
            <a:r>
              <a:rPr lang="en-US" altLang="ko-KR" sz="1800" dirty="0">
                <a:solidFill>
                  <a:srgbClr val="FF0000"/>
                </a:solidFill>
              </a:rPr>
              <a:t>single critical section</a:t>
            </a:r>
          </a:p>
          <a:p>
            <a:pPr lvl="2"/>
            <a:r>
              <a:rPr lang="en-US" altLang="ko-KR" sz="1600" dirty="0"/>
              <a:t>Extending this solution to protect multiple critical sections is nontrivial</a:t>
            </a:r>
            <a:endParaRPr lang="en-US" altLang="ko-KR" dirty="0"/>
          </a:p>
          <a:p>
            <a:pPr lvl="1"/>
            <a:r>
              <a:rPr lang="en-US" altLang="ko-KR" sz="1800" dirty="0"/>
              <a:t>Way too </a:t>
            </a:r>
            <a:r>
              <a:rPr lang="en-US" altLang="ko-KR" sz="1800" dirty="0">
                <a:solidFill>
                  <a:srgbClr val="FF0000"/>
                </a:solidFill>
              </a:rPr>
              <a:t>complex</a:t>
            </a:r>
            <a:r>
              <a:rPr lang="en-US" altLang="ko-KR" sz="1800" dirty="0"/>
              <a:t> even for this simple example</a:t>
            </a:r>
          </a:p>
          <a:p>
            <a:pPr lvl="2"/>
            <a:r>
              <a:rPr lang="en-US" altLang="ko-KR" sz="1600" dirty="0"/>
              <a:t>It’s hard to convince yourself that this really works</a:t>
            </a:r>
          </a:p>
          <a:p>
            <a:pPr lvl="1"/>
            <a:r>
              <a:rPr lang="en-US" altLang="ko-KR" sz="1800" dirty="0"/>
              <a:t>A’s </a:t>
            </a:r>
            <a:r>
              <a:rPr lang="en-US" altLang="ko-KR" sz="1800" dirty="0">
                <a:solidFill>
                  <a:srgbClr val="FF0000"/>
                </a:solidFill>
              </a:rPr>
              <a:t>code is different from </a:t>
            </a:r>
            <a:r>
              <a:rPr lang="en-US" altLang="ko-KR" sz="1800" dirty="0"/>
              <a:t>B’s </a:t>
            </a:r>
          </a:p>
          <a:p>
            <a:pPr lvl="2"/>
            <a:r>
              <a:rPr lang="en-US" altLang="ko-KR" sz="1600" dirty="0"/>
              <a:t>What if there are more than two threads? </a:t>
            </a:r>
          </a:p>
          <a:p>
            <a:pPr lvl="2"/>
            <a:r>
              <a:rPr lang="en-US" altLang="ko-KR" sz="1600" dirty="0"/>
              <a:t>See </a:t>
            </a:r>
            <a:r>
              <a:rPr lang="en-US" altLang="ko-KR" sz="1600" dirty="0">
                <a:solidFill>
                  <a:srgbClr val="FF0000"/>
                </a:solidFill>
              </a:rPr>
              <a:t>Peterson’s algorithm</a:t>
            </a:r>
          </a:p>
          <a:p>
            <a:pPr lvl="1"/>
            <a:r>
              <a:rPr lang="en-US" altLang="ko-KR" sz="1800" dirty="0"/>
              <a:t>A is </a:t>
            </a:r>
            <a:r>
              <a:rPr lang="en-US" altLang="ko-KR" sz="1800" dirty="0">
                <a:solidFill>
                  <a:srgbClr val="FF0000"/>
                </a:solidFill>
              </a:rPr>
              <a:t>busy-waiting</a:t>
            </a:r>
            <a:r>
              <a:rPr lang="en-US" altLang="ko-KR" sz="1800" dirty="0"/>
              <a:t> while B is in critical section</a:t>
            </a:r>
          </a:p>
          <a:p>
            <a:pPr lvl="2"/>
            <a:r>
              <a:rPr lang="en-US" altLang="ko-KR" sz="1600" dirty="0"/>
              <a:t>While A is waiting, it is consuming CPU time</a:t>
            </a:r>
            <a:endParaRPr lang="en-US" altLang="ko-KR" sz="1600" b="1" dirty="0">
              <a:solidFill>
                <a:srgbClr val="FF0000"/>
              </a:solidFill>
            </a:endParaRPr>
          </a:p>
          <a:p>
            <a:r>
              <a:rPr lang="en-US" altLang="ko-KR" sz="2000" dirty="0"/>
              <a:t>It doesn’t work on most of today’s computers</a:t>
            </a:r>
          </a:p>
          <a:p>
            <a:pPr lvl="1"/>
            <a:r>
              <a:rPr lang="en-US" sz="1800" dirty="0"/>
              <a:t>It only works if instructions are executed in program order</a:t>
            </a:r>
          </a:p>
          <a:p>
            <a:pPr lvl="1"/>
            <a:r>
              <a:rPr lang="en-US" sz="1800" dirty="0"/>
              <a:t>Compilers and hardware could </a:t>
            </a:r>
            <a:r>
              <a:rPr lang="en-US" sz="1800" dirty="0">
                <a:solidFill>
                  <a:schemeClr val="accent6"/>
                </a:solidFill>
              </a:rPr>
              <a:t>reorder</a:t>
            </a:r>
            <a:r>
              <a:rPr lang="en-US" sz="1800" dirty="0"/>
              <a:t> instructions</a:t>
            </a:r>
          </a:p>
          <a:p>
            <a:pPr lvl="2"/>
            <a:r>
              <a:rPr lang="en-US" sz="1600" dirty="0"/>
              <a:t>E.g., store buffer allows next instruction to execute while store is being completed</a:t>
            </a:r>
          </a:p>
          <a:p>
            <a:endParaRPr lang="en-US" altLang="ko-KR" sz="1800" dirty="0"/>
          </a:p>
        </p:txBody>
      </p:sp>
    </p:spTree>
    <p:extLst>
      <p:ext uri="{BB962C8B-B14F-4D97-AF65-F5344CB8AC3E}">
        <p14:creationId xmlns:p14="http://schemas.microsoft.com/office/powerpoint/2010/main" val="183671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0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0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0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08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08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08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08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08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08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08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08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0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 Can This Panic?</a:t>
            </a:r>
          </a:p>
        </p:txBody>
      </p:sp>
      <p:sp>
        <p:nvSpPr>
          <p:cNvPr id="5" name="Content Placeholder 4"/>
          <p:cNvSpPr>
            <a:spLocks noGrp="1"/>
          </p:cNvSpPr>
          <p:nvPr>
            <p:ph sz="half" idx="1"/>
          </p:nvPr>
        </p:nvSpPr>
        <p:spPr/>
        <p:txBody>
          <a:bodyPr/>
          <a:lstStyle/>
          <a:p>
            <a:pPr marL="0" indent="0">
              <a:buNone/>
            </a:pPr>
            <a:r>
              <a:rPr lang="en-US" sz="1800" dirty="0">
                <a:solidFill>
                  <a:schemeClr val="accent3">
                    <a:lumMod val="50000"/>
                  </a:schemeClr>
                </a:solidFill>
                <a:latin typeface="Ubuntu Mono" panose="020B0509030602030204" pitchFamily="49" charset="0"/>
              </a:rPr>
              <a:t>// Thread 1</a:t>
            </a:r>
          </a:p>
          <a:p>
            <a:pPr marL="0" indent="0">
              <a:buNone/>
            </a:pPr>
            <a:endParaRPr lang="en-US" sz="2000" dirty="0"/>
          </a:p>
          <a:p>
            <a:pPr marL="0" indent="0">
              <a:buNone/>
            </a:pPr>
            <a:r>
              <a:rPr lang="en-US" sz="1800" dirty="0" err="1">
                <a:latin typeface="Ubuntu Mono" panose="020B0509030602030204" pitchFamily="49" charset="0"/>
              </a:rPr>
              <a:t>p</a:t>
            </a:r>
            <a:r>
              <a:rPr lang="en-US" sz="1800" dirty="0">
                <a:latin typeface="Ubuntu Mono" panose="020B0509030602030204" pitchFamily="49" charset="0"/>
              </a:rPr>
              <a:t> = </a:t>
            </a:r>
            <a:r>
              <a:rPr lang="en-US" sz="1800" dirty="0" err="1">
                <a:latin typeface="Ubuntu Mono" panose="020B0509030602030204" pitchFamily="49" charset="0"/>
              </a:rPr>
              <a:t>someComputation</a:t>
            </a:r>
            <a:r>
              <a:rPr lang="en-US" sz="1800" dirty="0">
                <a:latin typeface="Ubuntu Mono" panose="020B0509030602030204" pitchFamily="49" charset="0"/>
              </a:rPr>
              <a:t>();</a:t>
            </a:r>
          </a:p>
          <a:p>
            <a:pPr marL="0" indent="0">
              <a:buNone/>
            </a:pPr>
            <a:r>
              <a:rPr lang="en-US" sz="1800" dirty="0" err="1">
                <a:latin typeface="Ubuntu Mono" panose="020B0509030602030204" pitchFamily="49" charset="0"/>
              </a:rPr>
              <a:t>pInitialized</a:t>
            </a:r>
            <a:r>
              <a:rPr lang="en-US" sz="1800" dirty="0">
                <a:latin typeface="Ubuntu Mono" panose="020B0509030602030204" pitchFamily="49" charset="0"/>
              </a:rPr>
              <a:t> = true; </a:t>
            </a:r>
          </a:p>
          <a:p>
            <a:endParaRPr lang="en-US" sz="2000" dirty="0"/>
          </a:p>
          <a:p>
            <a:endParaRPr lang="en-US" sz="2000" dirty="0"/>
          </a:p>
        </p:txBody>
      </p:sp>
      <p:sp>
        <p:nvSpPr>
          <p:cNvPr id="6" name="Content Placeholder 5"/>
          <p:cNvSpPr>
            <a:spLocks noGrp="1"/>
          </p:cNvSpPr>
          <p:nvPr>
            <p:ph sz="half" idx="2"/>
          </p:nvPr>
        </p:nvSpPr>
        <p:spPr/>
        <p:txBody>
          <a:bodyPr/>
          <a:lstStyle/>
          <a:p>
            <a:pPr marL="0" indent="0">
              <a:buNone/>
            </a:pPr>
            <a:r>
              <a:rPr lang="en-US" sz="1800" dirty="0">
                <a:solidFill>
                  <a:schemeClr val="accent3">
                    <a:lumMod val="50000"/>
                  </a:schemeClr>
                </a:solidFill>
                <a:latin typeface="Ubuntu Mono" panose="020B0509030602030204" pitchFamily="49" charset="0"/>
              </a:rPr>
              <a:t>// Thread 2</a:t>
            </a:r>
          </a:p>
          <a:p>
            <a:pPr marL="0" indent="0">
              <a:buNone/>
            </a:pPr>
            <a:endParaRPr lang="en-US" sz="1800" dirty="0">
              <a:latin typeface="Ubuntu Mono" panose="020B0509030602030204" pitchFamily="49" charset="0"/>
            </a:endParaRPr>
          </a:p>
          <a:p>
            <a:pPr marL="0" indent="0">
              <a:buNone/>
            </a:pPr>
            <a:r>
              <a:rPr lang="en-US" sz="1800" dirty="0">
                <a:latin typeface="Ubuntu Mono" panose="020B0509030602030204" pitchFamily="49" charset="0"/>
              </a:rPr>
              <a:t>While (!</a:t>
            </a:r>
            <a:r>
              <a:rPr lang="en-US" sz="1800" dirty="0" err="1">
                <a:latin typeface="Ubuntu Mono" panose="020B0509030602030204" pitchFamily="49" charset="0"/>
              </a:rPr>
              <a:t>pInitialized</a:t>
            </a:r>
            <a:r>
              <a:rPr lang="en-US" sz="1800" dirty="0">
                <a:latin typeface="Ubuntu Mono" panose="020B0509030602030204" pitchFamily="49" charset="0"/>
              </a:rPr>
              <a:t>); </a:t>
            </a:r>
          </a:p>
          <a:p>
            <a:pPr marL="0" indent="0">
              <a:buNone/>
            </a:pPr>
            <a:r>
              <a:rPr lang="en-US" sz="1800" dirty="0">
                <a:latin typeface="Ubuntu Mono" panose="020B0509030602030204" pitchFamily="49" charset="0"/>
              </a:rPr>
              <a:t>q = </a:t>
            </a:r>
            <a:r>
              <a:rPr lang="en-US" sz="1800" dirty="0" err="1">
                <a:latin typeface="Ubuntu Mono" panose="020B0509030602030204" pitchFamily="49" charset="0"/>
              </a:rPr>
              <a:t>someFunc</a:t>
            </a:r>
            <a:r>
              <a:rPr lang="en-US" sz="1800" dirty="0">
                <a:latin typeface="Ubuntu Mono" panose="020B0509030602030204" pitchFamily="49" charset="0"/>
              </a:rPr>
              <a:t>(p);</a:t>
            </a:r>
          </a:p>
          <a:p>
            <a:pPr marL="0" indent="0">
              <a:buNone/>
            </a:pPr>
            <a:r>
              <a:rPr lang="en-US" sz="1800" dirty="0">
                <a:latin typeface="Ubuntu Mono" panose="020B0509030602030204" pitchFamily="49" charset="0"/>
              </a:rPr>
              <a:t>If (q != </a:t>
            </a:r>
            <a:r>
              <a:rPr lang="en-US" sz="1800" dirty="0" err="1">
                <a:latin typeface="Ubuntu Mono" panose="020B0509030602030204" pitchFamily="49" charset="0"/>
              </a:rPr>
              <a:t>someFunc</a:t>
            </a:r>
            <a:r>
              <a:rPr lang="en-US" sz="1800" dirty="0">
                <a:latin typeface="Ubuntu Mono" panose="020B0509030602030204" pitchFamily="49" charset="0"/>
              </a:rPr>
              <a:t>(p))</a:t>
            </a:r>
          </a:p>
          <a:p>
            <a:pPr marL="0" indent="0">
              <a:buNone/>
            </a:pPr>
            <a:r>
              <a:rPr lang="en-US" sz="1800" dirty="0">
                <a:latin typeface="Ubuntu Mono" panose="020B0509030602030204" pitchFamily="49" charset="0"/>
              </a:rPr>
              <a:t>   panic();</a:t>
            </a:r>
          </a:p>
        </p:txBody>
      </p:sp>
    </p:spTree>
    <p:extLst>
      <p:ext uri="{BB962C8B-B14F-4D97-AF65-F5344CB8AC3E}">
        <p14:creationId xmlns:p14="http://schemas.microsoft.com/office/powerpoint/2010/main" val="298186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067F-D537-0947-8522-F6A4EBAFEA27}"/>
              </a:ext>
            </a:extLst>
          </p:cNvPr>
          <p:cNvSpPr>
            <a:spLocks noGrp="1"/>
          </p:cNvSpPr>
          <p:nvPr>
            <p:ph type="title"/>
          </p:nvPr>
        </p:nvSpPr>
        <p:spPr>
          <a:xfrm>
            <a:off x="628650" y="212727"/>
            <a:ext cx="7886700" cy="986154"/>
          </a:xfrm>
        </p:spPr>
        <p:txBody>
          <a:bodyPr/>
          <a:lstStyle/>
          <a:p>
            <a:r>
              <a:rPr lang="en-US" dirty="0"/>
              <a:t>Aside: Memory Consistency in Multiprocessors</a:t>
            </a:r>
          </a:p>
        </p:txBody>
      </p:sp>
      <p:sp>
        <p:nvSpPr>
          <p:cNvPr id="3" name="Content Placeholder 2">
            <a:extLst>
              <a:ext uri="{FF2B5EF4-FFF2-40B4-BE49-F238E27FC236}">
                <a16:creationId xmlns:a16="http://schemas.microsoft.com/office/drawing/2014/main" id="{86A897A3-1B10-4647-B026-9B341DB7F7DE}"/>
              </a:ext>
            </a:extLst>
          </p:cNvPr>
          <p:cNvSpPr>
            <a:spLocks noGrp="1"/>
          </p:cNvSpPr>
          <p:nvPr>
            <p:ph idx="1"/>
          </p:nvPr>
        </p:nvSpPr>
        <p:spPr>
          <a:xfrm>
            <a:off x="628650" y="4560425"/>
            <a:ext cx="7886700" cy="2084850"/>
          </a:xfrm>
        </p:spPr>
        <p:txBody>
          <a:bodyPr/>
          <a:lstStyle/>
          <a:p>
            <a:r>
              <a:rPr lang="en-US" sz="2400" dirty="0"/>
              <a:t>Intuition says we should print </a:t>
            </a:r>
            <a:r>
              <a:rPr lang="en-US" sz="2000" dirty="0">
                <a:latin typeface="Ubuntu Mono" panose="020B0509030602030204" pitchFamily="49" charset="0"/>
              </a:rPr>
              <a:t>r2 = NEW</a:t>
            </a:r>
            <a:endParaRPr lang="en-US" sz="2400" dirty="0">
              <a:latin typeface="Ubuntu Mono" panose="020B0509030602030204" pitchFamily="49" charset="0"/>
            </a:endParaRPr>
          </a:p>
          <a:p>
            <a:r>
              <a:rPr lang="en-US" sz="2400" dirty="0"/>
              <a:t>Yet, in some consistency models, this isn’t required!</a:t>
            </a:r>
          </a:p>
        </p:txBody>
      </p:sp>
      <p:sp>
        <p:nvSpPr>
          <p:cNvPr id="4" name="Rectangle 3">
            <a:extLst>
              <a:ext uri="{FF2B5EF4-FFF2-40B4-BE49-F238E27FC236}">
                <a16:creationId xmlns:a16="http://schemas.microsoft.com/office/drawing/2014/main" id="{EB244957-EB6C-7948-8F74-D4846F669BDB}"/>
              </a:ext>
            </a:extLst>
          </p:cNvPr>
          <p:cNvSpPr/>
          <p:nvPr/>
        </p:nvSpPr>
        <p:spPr>
          <a:xfrm>
            <a:off x="522212" y="1490008"/>
            <a:ext cx="8099577" cy="2528513"/>
          </a:xfrm>
          <a:prstGeom prst="rect">
            <a:avLst/>
          </a:prstGeom>
        </p:spPr>
        <p:txBody>
          <a:bodyPr wrap="square">
            <a:spAutoFit/>
          </a:bodyPr>
          <a:lstStyle/>
          <a:p>
            <a:pPr marL="0" indent="0">
              <a:lnSpc>
                <a:spcPct val="150000"/>
              </a:lnSpc>
              <a:buNone/>
            </a:pPr>
            <a:r>
              <a:rPr lang="en-US" altLang="ko-KR" dirty="0">
                <a:solidFill>
                  <a:srgbClr val="00B050"/>
                </a:solidFill>
                <a:latin typeface="Ubuntu Mono" panose="020B0509030602030204" pitchFamily="49" charset="0"/>
              </a:rPr>
              <a:t>	// initially flag = data = r1 = r2 = 0</a:t>
            </a:r>
            <a:br>
              <a:rPr lang="en-US" altLang="ko-KR" dirty="0">
                <a:solidFill>
                  <a:srgbClr val="00B050"/>
                </a:solidFill>
                <a:latin typeface="Ubuntu Mono" panose="020B0509030602030204" pitchFamily="49" charset="0"/>
              </a:rPr>
            </a:br>
            <a:endParaRPr lang="en-US" altLang="ko-KR" dirty="0">
              <a:solidFill>
                <a:srgbClr val="00B050"/>
              </a:solidFill>
              <a:latin typeface="Ubuntu Mono" panose="020B0509030602030204" pitchFamily="49" charset="0"/>
            </a:endParaRPr>
          </a:p>
          <a:p>
            <a:pPr marL="0" indent="0">
              <a:lnSpc>
                <a:spcPct val="150000"/>
              </a:lnSpc>
              <a:buNone/>
            </a:pP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CPU1</a:t>
            </a: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CPU2</a:t>
            </a:r>
          </a:p>
          <a:p>
            <a:pPr marL="0" indent="0">
              <a:lnSpc>
                <a:spcPct val="150000"/>
              </a:lnSpc>
              <a:buNone/>
            </a:pPr>
            <a:r>
              <a:rPr lang="en-US" altLang="ko-KR" dirty="0">
                <a:latin typeface="Ubuntu Mono" panose="020B0509030602030204" pitchFamily="49" charset="0"/>
              </a:rPr>
              <a:t>	S1: data = NEW;			L1: r1 = flag;</a:t>
            </a:r>
          </a:p>
          <a:p>
            <a:pPr marL="0" indent="0">
              <a:lnSpc>
                <a:spcPct val="150000"/>
              </a:lnSpc>
              <a:buNone/>
            </a:pPr>
            <a:r>
              <a:rPr lang="en-US" altLang="ko-KR" dirty="0">
                <a:latin typeface="Ubuntu Mono" panose="020B0509030602030204" pitchFamily="49" charset="0"/>
              </a:rPr>
              <a:t>	S2: flag = SET;			B1:	if (r1 != SET) </a:t>
            </a:r>
            <a:r>
              <a:rPr lang="en-US" altLang="ko-KR" dirty="0" err="1">
                <a:latin typeface="Ubuntu Mono" panose="020B0509030602030204" pitchFamily="49" charset="0"/>
              </a:rPr>
              <a:t>goto</a:t>
            </a:r>
            <a:r>
              <a:rPr lang="en-US" altLang="ko-KR" dirty="0">
                <a:latin typeface="Ubuntu Mono" panose="020B0509030602030204" pitchFamily="49" charset="0"/>
              </a:rPr>
              <a:t> L1;</a:t>
            </a:r>
          </a:p>
          <a:p>
            <a:pPr marL="0" indent="0">
              <a:lnSpc>
                <a:spcPct val="150000"/>
              </a:lnSpc>
              <a:buNone/>
            </a:pPr>
            <a:r>
              <a:rPr lang="en-US" altLang="ko-KR" dirty="0">
                <a:latin typeface="Ubuntu Mono" panose="020B0509030602030204" pitchFamily="49" charset="0"/>
              </a:rPr>
              <a:t>							L2: r2 = data;</a:t>
            </a:r>
          </a:p>
        </p:txBody>
      </p:sp>
    </p:spTree>
    <p:extLst>
      <p:ext uri="{BB962C8B-B14F-4D97-AF65-F5344CB8AC3E}">
        <p14:creationId xmlns:p14="http://schemas.microsoft.com/office/powerpoint/2010/main" val="36462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8265-F9A3-384D-B439-34296A78CDA2}"/>
              </a:ext>
            </a:extLst>
          </p:cNvPr>
          <p:cNvSpPr>
            <a:spLocks noGrp="1"/>
          </p:cNvSpPr>
          <p:nvPr>
            <p:ph type="title"/>
          </p:nvPr>
        </p:nvSpPr>
        <p:spPr/>
        <p:txBody>
          <a:bodyPr/>
          <a:lstStyle/>
          <a:p>
            <a:r>
              <a:rPr lang="en-US" dirty="0"/>
              <a:t>Sequential Consistency</a:t>
            </a:r>
          </a:p>
        </p:txBody>
      </p:sp>
      <p:sp>
        <p:nvSpPr>
          <p:cNvPr id="3" name="Content Placeholder 2">
            <a:extLst>
              <a:ext uri="{FF2B5EF4-FFF2-40B4-BE49-F238E27FC236}">
                <a16:creationId xmlns:a16="http://schemas.microsoft.com/office/drawing/2014/main" id="{11C28826-614D-244F-A36C-699072342340}"/>
              </a:ext>
            </a:extLst>
          </p:cNvPr>
          <p:cNvSpPr>
            <a:spLocks noGrp="1"/>
          </p:cNvSpPr>
          <p:nvPr>
            <p:ph idx="1"/>
          </p:nvPr>
        </p:nvSpPr>
        <p:spPr/>
        <p:txBody>
          <a:bodyPr/>
          <a:lstStyle/>
          <a:p>
            <a:pPr marL="0" indent="0">
              <a:buNone/>
            </a:pPr>
            <a:r>
              <a:rPr lang="en-CA" sz="2000" i="1" dirty="0"/>
              <a:t>“The result of any execution is the same as if the operations of all processors (CPUs) were executed in some sequential order, and the operations of each individual processor (CPU) appear in this sequence in the order specified by its program.” </a:t>
            </a:r>
          </a:p>
          <a:p>
            <a:pPr marL="0" indent="0" algn="r">
              <a:buNone/>
            </a:pPr>
            <a:r>
              <a:rPr lang="en-US" sz="1800" dirty="0" err="1"/>
              <a:t>Lamport</a:t>
            </a:r>
            <a:r>
              <a:rPr lang="en-US" sz="1800" dirty="0"/>
              <a:t>, 1979</a:t>
            </a:r>
          </a:p>
          <a:p>
            <a:endParaRPr lang="en-US" sz="2000" dirty="0"/>
          </a:p>
        </p:txBody>
      </p:sp>
      <p:grpSp>
        <p:nvGrpSpPr>
          <p:cNvPr id="37" name="Group 36">
            <a:extLst>
              <a:ext uri="{FF2B5EF4-FFF2-40B4-BE49-F238E27FC236}">
                <a16:creationId xmlns:a16="http://schemas.microsoft.com/office/drawing/2014/main" id="{D1BC96AB-6E06-2D42-A99A-C408FFC9F811}"/>
              </a:ext>
            </a:extLst>
          </p:cNvPr>
          <p:cNvGrpSpPr/>
          <p:nvPr/>
        </p:nvGrpSpPr>
        <p:grpSpPr>
          <a:xfrm>
            <a:off x="2266259" y="4185339"/>
            <a:ext cx="2249905" cy="276999"/>
            <a:chOff x="2266259" y="4185339"/>
            <a:chExt cx="2249905" cy="276999"/>
          </a:xfrm>
        </p:grpSpPr>
        <p:cxnSp>
          <p:nvCxnSpPr>
            <p:cNvPr id="17" name="Straight Arrow Connector 16">
              <a:extLst>
                <a:ext uri="{FF2B5EF4-FFF2-40B4-BE49-F238E27FC236}">
                  <a16:creationId xmlns:a16="http://schemas.microsoft.com/office/drawing/2014/main" id="{0AF1EF06-3CE7-8E41-9E2E-C7D4E9739F47}"/>
                </a:ext>
              </a:extLst>
            </p:cNvPr>
            <p:cNvCxnSpPr>
              <a:cxnSpLocks/>
            </p:cNvCxnSpPr>
            <p:nvPr/>
          </p:nvCxnSpPr>
          <p:spPr>
            <a:xfrm>
              <a:off x="2266259" y="443960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DEC0071-388A-3048-A788-E179C1687411}"/>
                </a:ext>
              </a:extLst>
            </p:cNvPr>
            <p:cNvSpPr txBox="1"/>
            <p:nvPr/>
          </p:nvSpPr>
          <p:spPr>
            <a:xfrm>
              <a:off x="2721801" y="4185339"/>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S1: data = NEW;</a:t>
              </a:r>
            </a:p>
          </p:txBody>
        </p:sp>
      </p:grpSp>
      <p:grpSp>
        <p:nvGrpSpPr>
          <p:cNvPr id="38" name="Group 37">
            <a:extLst>
              <a:ext uri="{FF2B5EF4-FFF2-40B4-BE49-F238E27FC236}">
                <a16:creationId xmlns:a16="http://schemas.microsoft.com/office/drawing/2014/main" id="{5E44FF03-5EF2-7B40-8695-14E7EA21F845}"/>
              </a:ext>
            </a:extLst>
          </p:cNvPr>
          <p:cNvGrpSpPr/>
          <p:nvPr/>
        </p:nvGrpSpPr>
        <p:grpSpPr>
          <a:xfrm>
            <a:off x="2266259" y="4954331"/>
            <a:ext cx="2249905" cy="276999"/>
            <a:chOff x="2266259" y="4954331"/>
            <a:chExt cx="2249905" cy="276999"/>
          </a:xfrm>
        </p:grpSpPr>
        <p:cxnSp>
          <p:nvCxnSpPr>
            <p:cNvPr id="20" name="Straight Arrow Connector 19">
              <a:extLst>
                <a:ext uri="{FF2B5EF4-FFF2-40B4-BE49-F238E27FC236}">
                  <a16:creationId xmlns:a16="http://schemas.microsoft.com/office/drawing/2014/main" id="{B1E9C63F-28AE-E843-90E3-03F210A1FB12}"/>
                </a:ext>
              </a:extLst>
            </p:cNvPr>
            <p:cNvCxnSpPr>
              <a:cxnSpLocks/>
            </p:cNvCxnSpPr>
            <p:nvPr/>
          </p:nvCxnSpPr>
          <p:spPr>
            <a:xfrm>
              <a:off x="2266259" y="5208599"/>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8D1CE15-C560-434E-89A9-E08D1F16A1B7}"/>
                </a:ext>
              </a:extLst>
            </p:cNvPr>
            <p:cNvSpPr txBox="1"/>
            <p:nvPr/>
          </p:nvSpPr>
          <p:spPr>
            <a:xfrm>
              <a:off x="2721799" y="4954331"/>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S2: flag = SET;</a:t>
              </a:r>
            </a:p>
          </p:txBody>
        </p:sp>
      </p:grpSp>
      <p:grpSp>
        <p:nvGrpSpPr>
          <p:cNvPr id="39" name="Group 38">
            <a:extLst>
              <a:ext uri="{FF2B5EF4-FFF2-40B4-BE49-F238E27FC236}">
                <a16:creationId xmlns:a16="http://schemas.microsoft.com/office/drawing/2014/main" id="{1BB80342-F370-7142-A549-46C9F63907E3}"/>
              </a:ext>
            </a:extLst>
          </p:cNvPr>
          <p:cNvGrpSpPr/>
          <p:nvPr/>
        </p:nvGrpSpPr>
        <p:grpSpPr>
          <a:xfrm>
            <a:off x="4516164" y="4003430"/>
            <a:ext cx="2249905" cy="276999"/>
            <a:chOff x="4516164" y="4003430"/>
            <a:chExt cx="2249905" cy="276999"/>
          </a:xfrm>
        </p:grpSpPr>
        <p:cxnSp>
          <p:nvCxnSpPr>
            <p:cNvPr id="22" name="Straight Arrow Connector 21">
              <a:extLst>
                <a:ext uri="{FF2B5EF4-FFF2-40B4-BE49-F238E27FC236}">
                  <a16:creationId xmlns:a16="http://schemas.microsoft.com/office/drawing/2014/main" id="{B2AEE8A0-086B-0E4C-A455-EB7CF129D220}"/>
                </a:ext>
              </a:extLst>
            </p:cNvPr>
            <p:cNvCxnSpPr>
              <a:cxnSpLocks/>
            </p:cNvCxnSpPr>
            <p:nvPr/>
          </p:nvCxnSpPr>
          <p:spPr>
            <a:xfrm flipH="1">
              <a:off x="4516164" y="4257698"/>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C38004-7422-124F-88E6-DAFC0BDB43B2}"/>
                </a:ext>
              </a:extLst>
            </p:cNvPr>
            <p:cNvSpPr txBox="1"/>
            <p:nvPr/>
          </p:nvSpPr>
          <p:spPr>
            <a:xfrm>
              <a:off x="4853915" y="4003430"/>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1" name="Group 40">
            <a:extLst>
              <a:ext uri="{FF2B5EF4-FFF2-40B4-BE49-F238E27FC236}">
                <a16:creationId xmlns:a16="http://schemas.microsoft.com/office/drawing/2014/main" id="{FC7CF466-B467-0445-BF2D-C08F623D650F}"/>
              </a:ext>
            </a:extLst>
          </p:cNvPr>
          <p:cNvGrpSpPr/>
          <p:nvPr/>
        </p:nvGrpSpPr>
        <p:grpSpPr>
          <a:xfrm>
            <a:off x="4516164" y="4780547"/>
            <a:ext cx="2249905" cy="276999"/>
            <a:chOff x="4516164" y="4780547"/>
            <a:chExt cx="2249905" cy="276999"/>
          </a:xfrm>
        </p:grpSpPr>
        <p:cxnSp>
          <p:nvCxnSpPr>
            <p:cNvPr id="24" name="Straight Arrow Connector 23">
              <a:extLst>
                <a:ext uri="{FF2B5EF4-FFF2-40B4-BE49-F238E27FC236}">
                  <a16:creationId xmlns:a16="http://schemas.microsoft.com/office/drawing/2014/main" id="{86EF5CC9-BF29-AE46-81AB-8E24164EC073}"/>
                </a:ext>
              </a:extLst>
            </p:cNvPr>
            <p:cNvCxnSpPr>
              <a:cxnSpLocks/>
            </p:cNvCxnSpPr>
            <p:nvPr/>
          </p:nvCxnSpPr>
          <p:spPr>
            <a:xfrm flipH="1">
              <a:off x="4516164" y="503481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E7B89B-D1F0-3F42-BE53-4C2DA4580EA6}"/>
                </a:ext>
              </a:extLst>
            </p:cNvPr>
            <p:cNvSpPr txBox="1"/>
            <p:nvPr/>
          </p:nvSpPr>
          <p:spPr>
            <a:xfrm>
              <a:off x="4853915" y="4780547"/>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2" name="Group 41">
            <a:extLst>
              <a:ext uri="{FF2B5EF4-FFF2-40B4-BE49-F238E27FC236}">
                <a16:creationId xmlns:a16="http://schemas.microsoft.com/office/drawing/2014/main" id="{B8D28D08-C1C0-474B-A5EA-E25014F3479A}"/>
              </a:ext>
            </a:extLst>
          </p:cNvPr>
          <p:cNvGrpSpPr/>
          <p:nvPr/>
        </p:nvGrpSpPr>
        <p:grpSpPr>
          <a:xfrm>
            <a:off x="4516164" y="5173577"/>
            <a:ext cx="2249905" cy="276999"/>
            <a:chOff x="4516164" y="5173577"/>
            <a:chExt cx="2249905" cy="276999"/>
          </a:xfrm>
        </p:grpSpPr>
        <p:cxnSp>
          <p:nvCxnSpPr>
            <p:cNvPr id="26" name="Straight Arrow Connector 25">
              <a:extLst>
                <a:ext uri="{FF2B5EF4-FFF2-40B4-BE49-F238E27FC236}">
                  <a16:creationId xmlns:a16="http://schemas.microsoft.com/office/drawing/2014/main" id="{7CAE2BDD-3631-5441-A17D-78D259BCC345}"/>
                </a:ext>
              </a:extLst>
            </p:cNvPr>
            <p:cNvCxnSpPr>
              <a:cxnSpLocks/>
            </p:cNvCxnSpPr>
            <p:nvPr/>
          </p:nvCxnSpPr>
          <p:spPr>
            <a:xfrm flipH="1">
              <a:off x="4516164" y="542784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B54A2FE-426A-5B47-863C-29850EB09CD4}"/>
                </a:ext>
              </a:extLst>
            </p:cNvPr>
            <p:cNvSpPr txBox="1"/>
            <p:nvPr/>
          </p:nvSpPr>
          <p:spPr>
            <a:xfrm>
              <a:off x="4776971" y="5173577"/>
              <a:ext cx="1800494"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SET</a:t>
              </a:r>
            </a:p>
          </p:txBody>
        </p:sp>
      </p:grpSp>
      <p:grpSp>
        <p:nvGrpSpPr>
          <p:cNvPr id="40" name="Group 39">
            <a:extLst>
              <a:ext uri="{FF2B5EF4-FFF2-40B4-BE49-F238E27FC236}">
                <a16:creationId xmlns:a16="http://schemas.microsoft.com/office/drawing/2014/main" id="{95978D35-BE43-F949-862F-08D03762A8DA}"/>
              </a:ext>
            </a:extLst>
          </p:cNvPr>
          <p:cNvGrpSpPr/>
          <p:nvPr/>
        </p:nvGrpSpPr>
        <p:grpSpPr>
          <a:xfrm>
            <a:off x="4516164" y="4392629"/>
            <a:ext cx="2249905" cy="276999"/>
            <a:chOff x="4516164" y="4392629"/>
            <a:chExt cx="2249905" cy="276999"/>
          </a:xfrm>
        </p:grpSpPr>
        <p:cxnSp>
          <p:nvCxnSpPr>
            <p:cNvPr id="30" name="Straight Arrow Connector 29">
              <a:extLst>
                <a:ext uri="{FF2B5EF4-FFF2-40B4-BE49-F238E27FC236}">
                  <a16:creationId xmlns:a16="http://schemas.microsoft.com/office/drawing/2014/main" id="{E26254A3-027A-C243-B706-63472E5D345E}"/>
                </a:ext>
              </a:extLst>
            </p:cNvPr>
            <p:cNvCxnSpPr>
              <a:cxnSpLocks/>
            </p:cNvCxnSpPr>
            <p:nvPr/>
          </p:nvCxnSpPr>
          <p:spPr>
            <a:xfrm flipH="1">
              <a:off x="4516164" y="464689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A2CADE3-66A8-1341-8CF8-7E5367ABE3FC}"/>
                </a:ext>
              </a:extLst>
            </p:cNvPr>
            <p:cNvSpPr txBox="1"/>
            <p:nvPr/>
          </p:nvSpPr>
          <p:spPr>
            <a:xfrm>
              <a:off x="4853915" y="4392629"/>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3" name="Group 42">
            <a:extLst>
              <a:ext uri="{FF2B5EF4-FFF2-40B4-BE49-F238E27FC236}">
                <a16:creationId xmlns:a16="http://schemas.microsoft.com/office/drawing/2014/main" id="{DEF0F997-8867-664D-9737-36D0F120C9C5}"/>
              </a:ext>
            </a:extLst>
          </p:cNvPr>
          <p:cNvGrpSpPr/>
          <p:nvPr/>
        </p:nvGrpSpPr>
        <p:grpSpPr>
          <a:xfrm>
            <a:off x="4516164" y="5566608"/>
            <a:ext cx="2249905" cy="276999"/>
            <a:chOff x="4516164" y="5566608"/>
            <a:chExt cx="2249905" cy="276999"/>
          </a:xfrm>
        </p:grpSpPr>
        <p:cxnSp>
          <p:nvCxnSpPr>
            <p:cNvPr id="32" name="Straight Arrow Connector 31">
              <a:extLst>
                <a:ext uri="{FF2B5EF4-FFF2-40B4-BE49-F238E27FC236}">
                  <a16:creationId xmlns:a16="http://schemas.microsoft.com/office/drawing/2014/main" id="{2F89D18E-E01E-F24E-A9DD-704D8486383D}"/>
                </a:ext>
              </a:extLst>
            </p:cNvPr>
            <p:cNvCxnSpPr>
              <a:cxnSpLocks/>
            </p:cNvCxnSpPr>
            <p:nvPr/>
          </p:nvCxnSpPr>
          <p:spPr>
            <a:xfrm flipH="1">
              <a:off x="4516164" y="5820876"/>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512CF3F-894C-2A4F-A3A9-996C2AF7CAD1}"/>
                </a:ext>
              </a:extLst>
            </p:cNvPr>
            <p:cNvSpPr txBox="1"/>
            <p:nvPr/>
          </p:nvSpPr>
          <p:spPr>
            <a:xfrm>
              <a:off x="4776970" y="5566608"/>
              <a:ext cx="1800494"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L2: r2 = data;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6" name="Group 35">
            <a:extLst>
              <a:ext uri="{FF2B5EF4-FFF2-40B4-BE49-F238E27FC236}">
                <a16:creationId xmlns:a16="http://schemas.microsoft.com/office/drawing/2014/main" id="{344F56AB-05F0-F442-8F47-56706EE349B3}"/>
              </a:ext>
            </a:extLst>
          </p:cNvPr>
          <p:cNvGrpSpPr/>
          <p:nvPr/>
        </p:nvGrpSpPr>
        <p:grpSpPr>
          <a:xfrm>
            <a:off x="1415391" y="3621504"/>
            <a:ext cx="6201558" cy="2811380"/>
            <a:chOff x="1415391" y="3621504"/>
            <a:chExt cx="6201558" cy="2811380"/>
          </a:xfrm>
        </p:grpSpPr>
        <p:sp>
          <p:nvSpPr>
            <p:cNvPr id="8" name="TextBox 7">
              <a:extLst>
                <a:ext uri="{FF2B5EF4-FFF2-40B4-BE49-F238E27FC236}">
                  <a16:creationId xmlns:a16="http://schemas.microsoft.com/office/drawing/2014/main" id="{FF971337-8E45-1B4A-8F2E-90A8956F3C8E}"/>
                </a:ext>
              </a:extLst>
            </p:cNvPr>
            <p:cNvSpPr txBox="1"/>
            <p:nvPr/>
          </p:nvSpPr>
          <p:spPr>
            <a:xfrm>
              <a:off x="3950368" y="3621504"/>
              <a:ext cx="1131592"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Memory Order</a:t>
              </a:r>
            </a:p>
          </p:txBody>
        </p:sp>
        <p:sp>
          <p:nvSpPr>
            <p:cNvPr id="10" name="TextBox 9">
              <a:extLst>
                <a:ext uri="{FF2B5EF4-FFF2-40B4-BE49-F238E27FC236}">
                  <a16:creationId xmlns:a16="http://schemas.microsoft.com/office/drawing/2014/main" id="{F4D6116F-5F6C-8943-8C15-F95B05AD4307}"/>
                </a:ext>
              </a:extLst>
            </p:cNvPr>
            <p:cNvSpPr txBox="1"/>
            <p:nvPr/>
          </p:nvSpPr>
          <p:spPr>
            <a:xfrm>
              <a:off x="141539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CPU1</a:t>
              </a:r>
            </a:p>
          </p:txBody>
        </p:sp>
        <p:cxnSp>
          <p:nvCxnSpPr>
            <p:cNvPr id="7" name="Straight Arrow Connector 6">
              <a:extLst>
                <a:ext uri="{FF2B5EF4-FFF2-40B4-BE49-F238E27FC236}">
                  <a16:creationId xmlns:a16="http://schemas.microsoft.com/office/drawing/2014/main" id="{83818E30-4EB1-CE49-A63A-21849D0A13E4}"/>
                </a:ext>
              </a:extLst>
            </p:cNvPr>
            <p:cNvCxnSpPr>
              <a:cxnSpLocks/>
            </p:cNvCxnSpPr>
            <p:nvPr/>
          </p:nvCxnSpPr>
          <p:spPr>
            <a:xfrm>
              <a:off x="4516164"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A2C47A5-F2FF-BC48-9781-B64778F90464}"/>
                </a:ext>
              </a:extLst>
            </p:cNvPr>
            <p:cNvCxnSpPr>
              <a:cxnSpLocks/>
            </p:cNvCxnSpPr>
            <p:nvPr/>
          </p:nvCxnSpPr>
          <p:spPr>
            <a:xfrm>
              <a:off x="226625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AF9064B-FFB2-114C-B854-061A79299121}"/>
                </a:ext>
              </a:extLst>
            </p:cNvPr>
            <p:cNvCxnSpPr>
              <a:cxnSpLocks/>
            </p:cNvCxnSpPr>
            <p:nvPr/>
          </p:nvCxnSpPr>
          <p:spPr>
            <a:xfrm>
              <a:off x="676606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E67104-5814-9A4F-8E07-687BCF92A574}"/>
                </a:ext>
              </a:extLst>
            </p:cNvPr>
            <p:cNvSpPr txBox="1"/>
            <p:nvPr/>
          </p:nvSpPr>
          <p:spPr>
            <a:xfrm>
              <a:off x="591520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CPU2</a:t>
              </a:r>
            </a:p>
          </p:txBody>
        </p:sp>
      </p:grpSp>
    </p:spTree>
    <p:extLst>
      <p:ext uri="{BB962C8B-B14F-4D97-AF65-F5344CB8AC3E}">
        <p14:creationId xmlns:p14="http://schemas.microsoft.com/office/powerpoint/2010/main" val="182664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right)">
                                      <p:cBhvr>
                                        <p:cTn id="20" dur="500"/>
                                        <p:tgtEl>
                                          <p:spTgt spid="39"/>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right)">
                                      <p:cBhvr>
                                        <p:cTn id="24" dur="500"/>
                                        <p:tgtEl>
                                          <p:spTgt spid="40"/>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right)">
                                      <p:cBhvr>
                                        <p:cTn id="28" dur="500"/>
                                        <p:tgtEl>
                                          <p:spTgt spid="41"/>
                                        </p:tgtEl>
                                      </p:cBhvr>
                                    </p:animEffect>
                                  </p:childTnLst>
                                </p:cTn>
                              </p:par>
                            </p:childTnLst>
                          </p:cTn>
                        </p:par>
                        <p:par>
                          <p:cTn id="29" fill="hold">
                            <p:stCondLst>
                              <p:cond delay="1500"/>
                            </p:stCondLst>
                            <p:childTnLst>
                              <p:par>
                                <p:cTn id="30" presetID="22" presetClass="entr" presetSubtype="2"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right)">
                                      <p:cBhvr>
                                        <p:cTn id="32" dur="500"/>
                                        <p:tgtEl>
                                          <p:spTgt spid="42"/>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right)">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33333E-6 -4.07407E-6 L -3.33333E-6 -0.05138 " pathEditMode="relative" rAng="0" ptsTypes="AA">
                                      <p:cBhvr>
                                        <p:cTn id="40" dur="2000" fill="hold"/>
                                        <p:tgtEl>
                                          <p:spTgt spid="37"/>
                                        </p:tgtEl>
                                        <p:attrNameLst>
                                          <p:attrName>ppt_x</p:attrName>
                                          <p:attrName>ppt_y</p:attrName>
                                        </p:attrNameLst>
                                      </p:cBhvr>
                                      <p:rCtr x="0"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8265-F9A3-384D-B439-34296A78CDA2}"/>
              </a:ext>
            </a:extLst>
          </p:cNvPr>
          <p:cNvSpPr>
            <a:spLocks noGrp="1"/>
          </p:cNvSpPr>
          <p:nvPr>
            <p:ph type="title"/>
          </p:nvPr>
        </p:nvSpPr>
        <p:spPr/>
        <p:txBody>
          <a:bodyPr/>
          <a:lstStyle/>
          <a:p>
            <a:r>
              <a:rPr lang="en-US" dirty="0"/>
              <a:t>Sequential Consistency (cont.)</a:t>
            </a:r>
          </a:p>
        </p:txBody>
      </p:sp>
      <p:sp>
        <p:nvSpPr>
          <p:cNvPr id="3" name="Content Placeholder 2">
            <a:extLst>
              <a:ext uri="{FF2B5EF4-FFF2-40B4-BE49-F238E27FC236}">
                <a16:creationId xmlns:a16="http://schemas.microsoft.com/office/drawing/2014/main" id="{11C28826-614D-244F-A36C-699072342340}"/>
              </a:ext>
            </a:extLst>
          </p:cNvPr>
          <p:cNvSpPr>
            <a:spLocks noGrp="1"/>
          </p:cNvSpPr>
          <p:nvPr>
            <p:ph idx="1"/>
          </p:nvPr>
        </p:nvSpPr>
        <p:spPr/>
        <p:txBody>
          <a:bodyPr/>
          <a:lstStyle/>
          <a:p>
            <a:pPr marL="0" indent="0">
              <a:buNone/>
            </a:pPr>
            <a:r>
              <a:rPr lang="en-CA" sz="2000" i="1" dirty="0"/>
              <a:t>“The result of any execution is the same as if the operations of all processors (CPUs) were executed in some sequential order, and the operations of each individual processor (CPU) appear in this sequence in the order specified by its program.” </a:t>
            </a:r>
          </a:p>
          <a:p>
            <a:pPr marL="0" indent="0" algn="r">
              <a:buNone/>
            </a:pPr>
            <a:r>
              <a:rPr lang="en-US" sz="1800" dirty="0" err="1"/>
              <a:t>Lamport</a:t>
            </a:r>
            <a:r>
              <a:rPr lang="en-US" sz="1800" dirty="0"/>
              <a:t>, 1979</a:t>
            </a:r>
          </a:p>
          <a:p>
            <a:endParaRPr lang="en-US" sz="2000" dirty="0"/>
          </a:p>
        </p:txBody>
      </p:sp>
      <p:grpSp>
        <p:nvGrpSpPr>
          <p:cNvPr id="37" name="Group 36">
            <a:extLst>
              <a:ext uri="{FF2B5EF4-FFF2-40B4-BE49-F238E27FC236}">
                <a16:creationId xmlns:a16="http://schemas.microsoft.com/office/drawing/2014/main" id="{D1BC96AB-6E06-2D42-A99A-C408FFC9F811}"/>
              </a:ext>
            </a:extLst>
          </p:cNvPr>
          <p:cNvGrpSpPr/>
          <p:nvPr/>
        </p:nvGrpSpPr>
        <p:grpSpPr>
          <a:xfrm>
            <a:off x="2266259" y="4185339"/>
            <a:ext cx="2249905" cy="276999"/>
            <a:chOff x="2266259" y="4185339"/>
            <a:chExt cx="2249905" cy="276999"/>
          </a:xfrm>
        </p:grpSpPr>
        <p:cxnSp>
          <p:nvCxnSpPr>
            <p:cNvPr id="17" name="Straight Arrow Connector 16">
              <a:extLst>
                <a:ext uri="{FF2B5EF4-FFF2-40B4-BE49-F238E27FC236}">
                  <a16:creationId xmlns:a16="http://schemas.microsoft.com/office/drawing/2014/main" id="{0AF1EF06-3CE7-8E41-9E2E-C7D4E9739F47}"/>
                </a:ext>
              </a:extLst>
            </p:cNvPr>
            <p:cNvCxnSpPr>
              <a:cxnSpLocks/>
            </p:cNvCxnSpPr>
            <p:nvPr/>
          </p:nvCxnSpPr>
          <p:spPr>
            <a:xfrm>
              <a:off x="2266259" y="443960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DEC0071-388A-3048-A788-E179C1687411}"/>
                </a:ext>
              </a:extLst>
            </p:cNvPr>
            <p:cNvSpPr txBox="1"/>
            <p:nvPr/>
          </p:nvSpPr>
          <p:spPr>
            <a:xfrm>
              <a:off x="2721801" y="4185339"/>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S1: data = NEW;</a:t>
              </a:r>
            </a:p>
          </p:txBody>
        </p:sp>
      </p:grpSp>
      <p:grpSp>
        <p:nvGrpSpPr>
          <p:cNvPr id="38" name="Group 37">
            <a:extLst>
              <a:ext uri="{FF2B5EF4-FFF2-40B4-BE49-F238E27FC236}">
                <a16:creationId xmlns:a16="http://schemas.microsoft.com/office/drawing/2014/main" id="{5E44FF03-5EF2-7B40-8695-14E7EA21F845}"/>
              </a:ext>
            </a:extLst>
          </p:cNvPr>
          <p:cNvGrpSpPr/>
          <p:nvPr/>
        </p:nvGrpSpPr>
        <p:grpSpPr>
          <a:xfrm>
            <a:off x="2266259" y="4954331"/>
            <a:ext cx="2249905" cy="276999"/>
            <a:chOff x="2266259" y="4954331"/>
            <a:chExt cx="2249905" cy="276999"/>
          </a:xfrm>
        </p:grpSpPr>
        <p:cxnSp>
          <p:nvCxnSpPr>
            <p:cNvPr id="20" name="Straight Arrow Connector 19">
              <a:extLst>
                <a:ext uri="{FF2B5EF4-FFF2-40B4-BE49-F238E27FC236}">
                  <a16:creationId xmlns:a16="http://schemas.microsoft.com/office/drawing/2014/main" id="{B1E9C63F-28AE-E843-90E3-03F210A1FB12}"/>
                </a:ext>
              </a:extLst>
            </p:cNvPr>
            <p:cNvCxnSpPr>
              <a:cxnSpLocks/>
            </p:cNvCxnSpPr>
            <p:nvPr/>
          </p:nvCxnSpPr>
          <p:spPr>
            <a:xfrm>
              <a:off x="2266259" y="5208599"/>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8D1CE15-C560-434E-89A9-E08D1F16A1B7}"/>
                </a:ext>
              </a:extLst>
            </p:cNvPr>
            <p:cNvSpPr txBox="1"/>
            <p:nvPr/>
          </p:nvSpPr>
          <p:spPr>
            <a:xfrm>
              <a:off x="2721799" y="4954331"/>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S2: flag = SET;</a:t>
              </a:r>
            </a:p>
          </p:txBody>
        </p:sp>
      </p:grpSp>
      <p:grpSp>
        <p:nvGrpSpPr>
          <p:cNvPr id="39" name="Group 38">
            <a:extLst>
              <a:ext uri="{FF2B5EF4-FFF2-40B4-BE49-F238E27FC236}">
                <a16:creationId xmlns:a16="http://schemas.microsoft.com/office/drawing/2014/main" id="{1BB80342-F370-7142-A549-46C9F63907E3}"/>
              </a:ext>
            </a:extLst>
          </p:cNvPr>
          <p:cNvGrpSpPr/>
          <p:nvPr/>
        </p:nvGrpSpPr>
        <p:grpSpPr>
          <a:xfrm>
            <a:off x="4516164" y="4003430"/>
            <a:ext cx="2249905" cy="276999"/>
            <a:chOff x="4516164" y="4003430"/>
            <a:chExt cx="2249905" cy="276999"/>
          </a:xfrm>
        </p:grpSpPr>
        <p:cxnSp>
          <p:nvCxnSpPr>
            <p:cNvPr id="22" name="Straight Arrow Connector 21">
              <a:extLst>
                <a:ext uri="{FF2B5EF4-FFF2-40B4-BE49-F238E27FC236}">
                  <a16:creationId xmlns:a16="http://schemas.microsoft.com/office/drawing/2014/main" id="{B2AEE8A0-086B-0E4C-A455-EB7CF129D220}"/>
                </a:ext>
              </a:extLst>
            </p:cNvPr>
            <p:cNvCxnSpPr>
              <a:cxnSpLocks/>
            </p:cNvCxnSpPr>
            <p:nvPr/>
          </p:nvCxnSpPr>
          <p:spPr>
            <a:xfrm flipH="1">
              <a:off x="4516164" y="4257698"/>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C38004-7422-124F-88E6-DAFC0BDB43B2}"/>
                </a:ext>
              </a:extLst>
            </p:cNvPr>
            <p:cNvSpPr txBox="1"/>
            <p:nvPr/>
          </p:nvSpPr>
          <p:spPr>
            <a:xfrm>
              <a:off x="4853915" y="4003430"/>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1" name="Group 40">
            <a:extLst>
              <a:ext uri="{FF2B5EF4-FFF2-40B4-BE49-F238E27FC236}">
                <a16:creationId xmlns:a16="http://schemas.microsoft.com/office/drawing/2014/main" id="{FC7CF466-B467-0445-BF2D-C08F623D650F}"/>
              </a:ext>
            </a:extLst>
          </p:cNvPr>
          <p:cNvGrpSpPr/>
          <p:nvPr/>
        </p:nvGrpSpPr>
        <p:grpSpPr>
          <a:xfrm>
            <a:off x="4516164" y="4780547"/>
            <a:ext cx="2249905" cy="276999"/>
            <a:chOff x="4516164" y="4780547"/>
            <a:chExt cx="2249905" cy="276999"/>
          </a:xfrm>
        </p:grpSpPr>
        <p:cxnSp>
          <p:nvCxnSpPr>
            <p:cNvPr id="24" name="Straight Arrow Connector 23">
              <a:extLst>
                <a:ext uri="{FF2B5EF4-FFF2-40B4-BE49-F238E27FC236}">
                  <a16:creationId xmlns:a16="http://schemas.microsoft.com/office/drawing/2014/main" id="{86EF5CC9-BF29-AE46-81AB-8E24164EC073}"/>
                </a:ext>
              </a:extLst>
            </p:cNvPr>
            <p:cNvCxnSpPr>
              <a:cxnSpLocks/>
            </p:cNvCxnSpPr>
            <p:nvPr/>
          </p:nvCxnSpPr>
          <p:spPr>
            <a:xfrm flipH="1">
              <a:off x="4516164" y="503481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E7B89B-D1F0-3F42-BE53-4C2DA4580EA6}"/>
                </a:ext>
              </a:extLst>
            </p:cNvPr>
            <p:cNvSpPr txBox="1"/>
            <p:nvPr/>
          </p:nvSpPr>
          <p:spPr>
            <a:xfrm>
              <a:off x="4853915" y="4780547"/>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sp>
        <p:nvSpPr>
          <p:cNvPr id="27" name="TextBox 26">
            <a:extLst>
              <a:ext uri="{FF2B5EF4-FFF2-40B4-BE49-F238E27FC236}">
                <a16:creationId xmlns:a16="http://schemas.microsoft.com/office/drawing/2014/main" id="{6B54A2FE-426A-5B47-863C-29850EB09CD4}"/>
              </a:ext>
            </a:extLst>
          </p:cNvPr>
          <p:cNvSpPr txBox="1"/>
          <p:nvPr/>
        </p:nvSpPr>
        <p:spPr>
          <a:xfrm>
            <a:off x="4776971" y="5173577"/>
            <a:ext cx="1800494" cy="276999"/>
          </a:xfrm>
          <a:prstGeom prst="rect">
            <a:avLst/>
          </a:prstGeom>
          <a:noFill/>
        </p:spPr>
        <p:txBody>
          <a:bodyPr wrap="none" rtlCol="0">
            <a:spAutoFit/>
          </a:bodyPr>
          <a:lstStyle/>
          <a:p>
            <a:pPr algn="ctr"/>
            <a:r>
              <a:rPr lang="en-US" sz="1200" dirty="0">
                <a:solidFill>
                  <a:srgbClr val="FF0000"/>
                </a:solidFill>
                <a:latin typeface="Ubuntu Mono" panose="020B0509030602030204" pitchFamily="49" charset="0"/>
                <a:cs typeface="Gill Sans Light" panose="020B0302020104020203" pitchFamily="34" charset="-79"/>
              </a:rPr>
              <a:t>L1: r1 = flag; // SET</a:t>
            </a:r>
          </a:p>
        </p:txBody>
      </p:sp>
      <p:grpSp>
        <p:nvGrpSpPr>
          <p:cNvPr id="40" name="Group 39">
            <a:extLst>
              <a:ext uri="{FF2B5EF4-FFF2-40B4-BE49-F238E27FC236}">
                <a16:creationId xmlns:a16="http://schemas.microsoft.com/office/drawing/2014/main" id="{95978D35-BE43-F949-862F-08D03762A8DA}"/>
              </a:ext>
            </a:extLst>
          </p:cNvPr>
          <p:cNvGrpSpPr/>
          <p:nvPr/>
        </p:nvGrpSpPr>
        <p:grpSpPr>
          <a:xfrm>
            <a:off x="4516164" y="4392629"/>
            <a:ext cx="2249905" cy="276999"/>
            <a:chOff x="4516164" y="4392629"/>
            <a:chExt cx="2249905" cy="276999"/>
          </a:xfrm>
        </p:grpSpPr>
        <p:cxnSp>
          <p:nvCxnSpPr>
            <p:cNvPr id="30" name="Straight Arrow Connector 29">
              <a:extLst>
                <a:ext uri="{FF2B5EF4-FFF2-40B4-BE49-F238E27FC236}">
                  <a16:creationId xmlns:a16="http://schemas.microsoft.com/office/drawing/2014/main" id="{E26254A3-027A-C243-B706-63472E5D345E}"/>
                </a:ext>
              </a:extLst>
            </p:cNvPr>
            <p:cNvCxnSpPr>
              <a:cxnSpLocks/>
            </p:cNvCxnSpPr>
            <p:nvPr/>
          </p:nvCxnSpPr>
          <p:spPr>
            <a:xfrm flipH="1">
              <a:off x="4516164" y="464689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A2CADE3-66A8-1341-8CF8-7E5367ABE3FC}"/>
                </a:ext>
              </a:extLst>
            </p:cNvPr>
            <p:cNvSpPr txBox="1"/>
            <p:nvPr/>
          </p:nvSpPr>
          <p:spPr>
            <a:xfrm>
              <a:off x="4853915" y="4392629"/>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3" name="Group 42">
            <a:extLst>
              <a:ext uri="{FF2B5EF4-FFF2-40B4-BE49-F238E27FC236}">
                <a16:creationId xmlns:a16="http://schemas.microsoft.com/office/drawing/2014/main" id="{DEF0F997-8867-664D-9737-36D0F120C9C5}"/>
              </a:ext>
            </a:extLst>
          </p:cNvPr>
          <p:cNvGrpSpPr/>
          <p:nvPr/>
        </p:nvGrpSpPr>
        <p:grpSpPr>
          <a:xfrm>
            <a:off x="4516164" y="5566608"/>
            <a:ext cx="2249905" cy="276999"/>
            <a:chOff x="4516164" y="5566608"/>
            <a:chExt cx="2249905" cy="276999"/>
          </a:xfrm>
        </p:grpSpPr>
        <p:cxnSp>
          <p:nvCxnSpPr>
            <p:cNvPr id="32" name="Straight Arrow Connector 31">
              <a:extLst>
                <a:ext uri="{FF2B5EF4-FFF2-40B4-BE49-F238E27FC236}">
                  <a16:creationId xmlns:a16="http://schemas.microsoft.com/office/drawing/2014/main" id="{2F89D18E-E01E-F24E-A9DD-704D8486383D}"/>
                </a:ext>
              </a:extLst>
            </p:cNvPr>
            <p:cNvCxnSpPr>
              <a:cxnSpLocks/>
            </p:cNvCxnSpPr>
            <p:nvPr/>
          </p:nvCxnSpPr>
          <p:spPr>
            <a:xfrm flipH="1">
              <a:off x="4516164" y="5820876"/>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512CF3F-894C-2A4F-A3A9-996C2AF7CAD1}"/>
                </a:ext>
              </a:extLst>
            </p:cNvPr>
            <p:cNvSpPr txBox="1"/>
            <p:nvPr/>
          </p:nvSpPr>
          <p:spPr>
            <a:xfrm>
              <a:off x="4776970" y="5566608"/>
              <a:ext cx="1800494"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L2: r2 = data;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6" name="Group 35">
            <a:extLst>
              <a:ext uri="{FF2B5EF4-FFF2-40B4-BE49-F238E27FC236}">
                <a16:creationId xmlns:a16="http://schemas.microsoft.com/office/drawing/2014/main" id="{344F56AB-05F0-F442-8F47-56706EE349B3}"/>
              </a:ext>
            </a:extLst>
          </p:cNvPr>
          <p:cNvGrpSpPr/>
          <p:nvPr/>
        </p:nvGrpSpPr>
        <p:grpSpPr>
          <a:xfrm>
            <a:off x="1415391" y="3621504"/>
            <a:ext cx="6201558" cy="2811380"/>
            <a:chOff x="1415391" y="3621504"/>
            <a:chExt cx="6201558" cy="2811380"/>
          </a:xfrm>
        </p:grpSpPr>
        <p:sp>
          <p:nvSpPr>
            <p:cNvPr id="8" name="TextBox 7">
              <a:extLst>
                <a:ext uri="{FF2B5EF4-FFF2-40B4-BE49-F238E27FC236}">
                  <a16:creationId xmlns:a16="http://schemas.microsoft.com/office/drawing/2014/main" id="{FF971337-8E45-1B4A-8F2E-90A8956F3C8E}"/>
                </a:ext>
              </a:extLst>
            </p:cNvPr>
            <p:cNvSpPr txBox="1"/>
            <p:nvPr/>
          </p:nvSpPr>
          <p:spPr>
            <a:xfrm>
              <a:off x="3950368" y="3621504"/>
              <a:ext cx="1131592"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Memory Order</a:t>
              </a:r>
            </a:p>
          </p:txBody>
        </p:sp>
        <p:sp>
          <p:nvSpPr>
            <p:cNvPr id="10" name="TextBox 9">
              <a:extLst>
                <a:ext uri="{FF2B5EF4-FFF2-40B4-BE49-F238E27FC236}">
                  <a16:creationId xmlns:a16="http://schemas.microsoft.com/office/drawing/2014/main" id="{F4D6116F-5F6C-8943-8C15-F95B05AD4307}"/>
                </a:ext>
              </a:extLst>
            </p:cNvPr>
            <p:cNvSpPr txBox="1"/>
            <p:nvPr/>
          </p:nvSpPr>
          <p:spPr>
            <a:xfrm>
              <a:off x="141539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CPU1</a:t>
              </a:r>
            </a:p>
          </p:txBody>
        </p:sp>
        <p:cxnSp>
          <p:nvCxnSpPr>
            <p:cNvPr id="7" name="Straight Arrow Connector 6">
              <a:extLst>
                <a:ext uri="{FF2B5EF4-FFF2-40B4-BE49-F238E27FC236}">
                  <a16:creationId xmlns:a16="http://schemas.microsoft.com/office/drawing/2014/main" id="{83818E30-4EB1-CE49-A63A-21849D0A13E4}"/>
                </a:ext>
              </a:extLst>
            </p:cNvPr>
            <p:cNvCxnSpPr>
              <a:cxnSpLocks/>
            </p:cNvCxnSpPr>
            <p:nvPr/>
          </p:nvCxnSpPr>
          <p:spPr>
            <a:xfrm>
              <a:off x="4516164"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A2C47A5-F2FF-BC48-9781-B64778F90464}"/>
                </a:ext>
              </a:extLst>
            </p:cNvPr>
            <p:cNvCxnSpPr>
              <a:cxnSpLocks/>
            </p:cNvCxnSpPr>
            <p:nvPr/>
          </p:nvCxnSpPr>
          <p:spPr>
            <a:xfrm>
              <a:off x="226625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AF9064B-FFB2-114C-B854-061A79299121}"/>
                </a:ext>
              </a:extLst>
            </p:cNvPr>
            <p:cNvCxnSpPr>
              <a:cxnSpLocks/>
            </p:cNvCxnSpPr>
            <p:nvPr/>
          </p:nvCxnSpPr>
          <p:spPr>
            <a:xfrm>
              <a:off x="676606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E67104-5814-9A4F-8E07-687BCF92A574}"/>
                </a:ext>
              </a:extLst>
            </p:cNvPr>
            <p:cNvSpPr txBox="1"/>
            <p:nvPr/>
          </p:nvSpPr>
          <p:spPr>
            <a:xfrm>
              <a:off x="591520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CPU2</a:t>
              </a:r>
            </a:p>
          </p:txBody>
        </p:sp>
      </p:grpSp>
      <p:sp>
        <p:nvSpPr>
          <p:cNvPr id="5" name="Freeform 4">
            <a:extLst>
              <a:ext uri="{FF2B5EF4-FFF2-40B4-BE49-F238E27FC236}">
                <a16:creationId xmlns:a16="http://schemas.microsoft.com/office/drawing/2014/main" id="{34F70F8F-1328-284B-9946-69C91BA33C4F}"/>
              </a:ext>
            </a:extLst>
          </p:cNvPr>
          <p:cNvSpPr/>
          <p:nvPr/>
        </p:nvSpPr>
        <p:spPr>
          <a:xfrm>
            <a:off x="4543425" y="5426075"/>
            <a:ext cx="2197100" cy="717550"/>
          </a:xfrm>
          <a:custGeom>
            <a:avLst/>
            <a:gdLst>
              <a:gd name="connsiteX0" fmla="*/ 2197100 w 2197100"/>
              <a:gd name="connsiteY0" fmla="*/ 0 h 717550"/>
              <a:gd name="connsiteX1" fmla="*/ 336550 w 2197100"/>
              <a:gd name="connsiteY1" fmla="*/ 0 h 717550"/>
              <a:gd name="connsiteX2" fmla="*/ 0 w 2197100"/>
              <a:gd name="connsiteY2" fmla="*/ 717550 h 717550"/>
            </a:gdLst>
            <a:ahLst/>
            <a:cxnLst>
              <a:cxn ang="0">
                <a:pos x="connsiteX0" y="connsiteY0"/>
              </a:cxn>
              <a:cxn ang="0">
                <a:pos x="connsiteX1" y="connsiteY1"/>
              </a:cxn>
              <a:cxn ang="0">
                <a:pos x="connsiteX2" y="connsiteY2"/>
              </a:cxn>
            </a:cxnLst>
            <a:rect l="l" t="t" r="r" b="b"/>
            <a:pathLst>
              <a:path w="2197100" h="717550">
                <a:moveTo>
                  <a:pt x="2197100" y="0"/>
                </a:moveTo>
                <a:lnTo>
                  <a:pt x="336550" y="0"/>
                </a:lnTo>
                <a:lnTo>
                  <a:pt x="0" y="717550"/>
                </a:lnTo>
              </a:path>
            </a:pathLst>
          </a:custGeom>
          <a:noFill/>
          <a:ln w="190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Close">
            <a:extLst>
              <a:ext uri="{FF2B5EF4-FFF2-40B4-BE49-F238E27FC236}">
                <a16:creationId xmlns:a16="http://schemas.microsoft.com/office/drawing/2014/main" id="{AA62BDA2-E61E-AD49-B6EA-D424EFFDF4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1519" y="5906536"/>
            <a:ext cx="649288" cy="649288"/>
          </a:xfrm>
          <a:prstGeom prst="rect">
            <a:avLst/>
          </a:prstGeom>
        </p:spPr>
      </p:pic>
    </p:spTree>
    <p:extLst>
      <p:ext uri="{BB962C8B-B14F-4D97-AF65-F5344CB8AC3E}">
        <p14:creationId xmlns:p14="http://schemas.microsoft.com/office/powerpoint/2010/main" val="272977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t>Race condition</a:t>
            </a:r>
          </a:p>
          <a:p>
            <a:r>
              <a:rPr lang="en-US" dirty="0"/>
              <a:t>Mutual exclusion and critical section</a:t>
            </a:r>
          </a:p>
          <a:p>
            <a:r>
              <a:rPr lang="en-US" dirty="0"/>
              <a:t>Mutex</a:t>
            </a:r>
          </a:p>
          <a:p>
            <a:r>
              <a:rPr lang="en-US" dirty="0"/>
              <a:t>Semaphore</a:t>
            </a:r>
          </a:p>
          <a:p>
            <a:r>
              <a:rPr lang="en-US" dirty="0"/>
              <a:t>Condition variable</a:t>
            </a:r>
          </a:p>
          <a:p>
            <a:r>
              <a:rPr lang="en-US" dirty="0"/>
              <a:t>Deadlock</a:t>
            </a:r>
          </a:p>
        </p:txBody>
      </p:sp>
    </p:spTree>
    <p:extLst>
      <p:ext uri="{BB962C8B-B14F-4D97-AF65-F5344CB8AC3E}">
        <p14:creationId xmlns:p14="http://schemas.microsoft.com/office/powerpoint/2010/main" val="3096060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F880-EC05-5B44-B6D1-3156BF9757BA}"/>
              </a:ext>
            </a:extLst>
          </p:cNvPr>
          <p:cNvSpPr>
            <a:spLocks noGrp="1"/>
          </p:cNvSpPr>
          <p:nvPr>
            <p:ph type="title"/>
          </p:nvPr>
        </p:nvSpPr>
        <p:spPr/>
        <p:txBody>
          <a:bodyPr/>
          <a:lstStyle/>
          <a:p>
            <a:r>
              <a:rPr lang="en-US"/>
              <a:t>x86 Memory-consistency </a:t>
            </a:r>
            <a:r>
              <a:rPr lang="en-US" dirty="0"/>
              <a:t>Model</a:t>
            </a:r>
          </a:p>
        </p:txBody>
      </p:sp>
      <p:sp>
        <p:nvSpPr>
          <p:cNvPr id="4" name="Rectangle 3">
            <a:extLst>
              <a:ext uri="{FF2B5EF4-FFF2-40B4-BE49-F238E27FC236}">
                <a16:creationId xmlns:a16="http://schemas.microsoft.com/office/drawing/2014/main" id="{B2E599CC-80CA-DE40-80C8-7FABA3A5A4EC}"/>
              </a:ext>
            </a:extLst>
          </p:cNvPr>
          <p:cNvSpPr/>
          <p:nvPr/>
        </p:nvSpPr>
        <p:spPr>
          <a:xfrm>
            <a:off x="1554269" y="1490008"/>
            <a:ext cx="5978312" cy="1754326"/>
          </a:xfrm>
          <a:prstGeom prst="rect">
            <a:avLst/>
          </a:prstGeom>
        </p:spPr>
        <p:txBody>
          <a:bodyPr wrap="square">
            <a:spAutoFit/>
          </a:bodyPr>
          <a:lstStyle/>
          <a:p>
            <a:pPr marL="0" indent="0">
              <a:buNone/>
            </a:pPr>
            <a:r>
              <a:rPr lang="en-US" altLang="ko-KR" dirty="0">
                <a:solidFill>
                  <a:srgbClr val="00B050"/>
                </a:solidFill>
                <a:latin typeface="Ubuntu Mono" panose="020B0509030602030204" pitchFamily="49" charset="0"/>
              </a:rPr>
              <a:t>	// initially x = y = r1 = r2 = r3 = r4 = 0</a:t>
            </a:r>
            <a:br>
              <a:rPr lang="en-US" altLang="ko-KR" dirty="0">
                <a:solidFill>
                  <a:srgbClr val="00B050"/>
                </a:solidFill>
                <a:latin typeface="Ubuntu Mono" panose="020B0509030602030204" pitchFamily="49" charset="0"/>
              </a:rPr>
            </a:br>
            <a:endParaRPr lang="en-US" altLang="ko-KR" dirty="0">
              <a:solidFill>
                <a:srgbClr val="00B050"/>
              </a:solidFill>
              <a:latin typeface="Ubuntu Mono" panose="020B0509030602030204" pitchFamily="49" charset="0"/>
            </a:endParaRPr>
          </a:p>
          <a:p>
            <a:pPr marL="0" indent="0">
              <a:buNone/>
            </a:pP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CPU1</a:t>
            </a: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CPU2</a:t>
            </a:r>
          </a:p>
          <a:p>
            <a:pPr marL="0" indent="0">
              <a:buNone/>
            </a:pPr>
            <a:r>
              <a:rPr lang="en-US" altLang="ko-KR" dirty="0">
                <a:latin typeface="Ubuntu Mono" panose="020B0509030602030204" pitchFamily="49" charset="0"/>
              </a:rPr>
              <a:t>	S1: x = NEW;			S2: y = NEW;</a:t>
            </a:r>
          </a:p>
          <a:p>
            <a:pPr marL="0" indent="0">
              <a:buNone/>
            </a:pPr>
            <a:r>
              <a:rPr lang="en-US" altLang="ko-KR" dirty="0">
                <a:latin typeface="Ubuntu Mono" panose="020B0509030602030204" pitchFamily="49" charset="0"/>
              </a:rPr>
              <a:t>	L1: r1 = x;				L3: r3 = y;</a:t>
            </a:r>
          </a:p>
          <a:p>
            <a:pPr marL="0" indent="0">
              <a:buNone/>
            </a:pPr>
            <a:r>
              <a:rPr lang="en-US" altLang="ko-KR" dirty="0">
                <a:latin typeface="Ubuntu Mono" panose="020B0509030602030204" pitchFamily="49" charset="0"/>
              </a:rPr>
              <a:t>	L2: r2 = y;				L4: r4 = x;</a:t>
            </a:r>
          </a:p>
        </p:txBody>
      </p:sp>
      <p:grpSp>
        <p:nvGrpSpPr>
          <p:cNvPr id="5" name="Group 4">
            <a:extLst>
              <a:ext uri="{FF2B5EF4-FFF2-40B4-BE49-F238E27FC236}">
                <a16:creationId xmlns:a16="http://schemas.microsoft.com/office/drawing/2014/main" id="{D47C2EFC-42E6-9542-A90D-E9CAFAA39ED5}"/>
              </a:ext>
            </a:extLst>
          </p:cNvPr>
          <p:cNvGrpSpPr/>
          <p:nvPr/>
        </p:nvGrpSpPr>
        <p:grpSpPr>
          <a:xfrm>
            <a:off x="1415391" y="3966028"/>
            <a:ext cx="6201558" cy="2011479"/>
            <a:chOff x="1415391" y="3621504"/>
            <a:chExt cx="6201558" cy="2811380"/>
          </a:xfrm>
        </p:grpSpPr>
        <p:sp>
          <p:nvSpPr>
            <p:cNvPr id="6" name="TextBox 5">
              <a:extLst>
                <a:ext uri="{FF2B5EF4-FFF2-40B4-BE49-F238E27FC236}">
                  <a16:creationId xmlns:a16="http://schemas.microsoft.com/office/drawing/2014/main" id="{E9E57D25-F624-CB42-AAD9-FD9BC03DDAB1}"/>
                </a:ext>
              </a:extLst>
            </p:cNvPr>
            <p:cNvSpPr txBox="1"/>
            <p:nvPr/>
          </p:nvSpPr>
          <p:spPr>
            <a:xfrm>
              <a:off x="3950368" y="3621504"/>
              <a:ext cx="1131592" cy="387153"/>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Memory Order</a:t>
              </a:r>
            </a:p>
          </p:txBody>
        </p:sp>
        <p:sp>
          <p:nvSpPr>
            <p:cNvPr id="7" name="TextBox 6">
              <a:extLst>
                <a:ext uri="{FF2B5EF4-FFF2-40B4-BE49-F238E27FC236}">
                  <a16:creationId xmlns:a16="http://schemas.microsoft.com/office/drawing/2014/main" id="{7AC4AFE5-62EE-AF45-B39B-9964287A3DC8}"/>
                </a:ext>
              </a:extLst>
            </p:cNvPr>
            <p:cNvSpPr txBox="1"/>
            <p:nvPr/>
          </p:nvSpPr>
          <p:spPr>
            <a:xfrm>
              <a:off x="1415391" y="3621504"/>
              <a:ext cx="1701748" cy="387153"/>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CPU1</a:t>
              </a:r>
            </a:p>
          </p:txBody>
        </p:sp>
        <p:cxnSp>
          <p:nvCxnSpPr>
            <p:cNvPr id="8" name="Straight Arrow Connector 7">
              <a:extLst>
                <a:ext uri="{FF2B5EF4-FFF2-40B4-BE49-F238E27FC236}">
                  <a16:creationId xmlns:a16="http://schemas.microsoft.com/office/drawing/2014/main" id="{B0A68A03-4542-214E-A0D4-D02815920645}"/>
                </a:ext>
              </a:extLst>
            </p:cNvPr>
            <p:cNvCxnSpPr>
              <a:cxnSpLocks/>
            </p:cNvCxnSpPr>
            <p:nvPr/>
          </p:nvCxnSpPr>
          <p:spPr>
            <a:xfrm>
              <a:off x="4516164"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BCA25-D983-1140-868D-92626C6E9EA4}"/>
                </a:ext>
              </a:extLst>
            </p:cNvPr>
            <p:cNvCxnSpPr>
              <a:cxnSpLocks/>
            </p:cNvCxnSpPr>
            <p:nvPr/>
          </p:nvCxnSpPr>
          <p:spPr>
            <a:xfrm>
              <a:off x="226625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7E8A96-66C7-3843-A9C4-A24B0F930BA8}"/>
                </a:ext>
              </a:extLst>
            </p:cNvPr>
            <p:cNvCxnSpPr>
              <a:cxnSpLocks/>
            </p:cNvCxnSpPr>
            <p:nvPr/>
          </p:nvCxnSpPr>
          <p:spPr>
            <a:xfrm>
              <a:off x="676606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180995-F300-DC43-B6DE-AAB578AC931D}"/>
                </a:ext>
              </a:extLst>
            </p:cNvPr>
            <p:cNvSpPr txBox="1"/>
            <p:nvPr/>
          </p:nvSpPr>
          <p:spPr>
            <a:xfrm>
              <a:off x="5915201" y="3621504"/>
              <a:ext cx="1701748" cy="387153"/>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CPU2</a:t>
              </a:r>
            </a:p>
          </p:txBody>
        </p:sp>
      </p:grpSp>
      <p:grpSp>
        <p:nvGrpSpPr>
          <p:cNvPr id="15" name="Group 14">
            <a:extLst>
              <a:ext uri="{FF2B5EF4-FFF2-40B4-BE49-F238E27FC236}">
                <a16:creationId xmlns:a16="http://schemas.microsoft.com/office/drawing/2014/main" id="{6274C0E9-8A2C-9142-8C53-AD05383384B2}"/>
              </a:ext>
            </a:extLst>
          </p:cNvPr>
          <p:cNvGrpSpPr/>
          <p:nvPr/>
        </p:nvGrpSpPr>
        <p:grpSpPr>
          <a:xfrm>
            <a:off x="2266259" y="4954331"/>
            <a:ext cx="2249905" cy="276999"/>
            <a:chOff x="2266259" y="4954331"/>
            <a:chExt cx="2249905" cy="276999"/>
          </a:xfrm>
        </p:grpSpPr>
        <p:cxnSp>
          <p:nvCxnSpPr>
            <p:cNvPr id="16" name="Straight Arrow Connector 15">
              <a:extLst>
                <a:ext uri="{FF2B5EF4-FFF2-40B4-BE49-F238E27FC236}">
                  <a16:creationId xmlns:a16="http://schemas.microsoft.com/office/drawing/2014/main" id="{F13F2C30-485C-D142-BBBD-4C942013B9AB}"/>
                </a:ext>
              </a:extLst>
            </p:cNvPr>
            <p:cNvCxnSpPr>
              <a:cxnSpLocks/>
            </p:cNvCxnSpPr>
            <p:nvPr/>
          </p:nvCxnSpPr>
          <p:spPr>
            <a:xfrm>
              <a:off x="2266259" y="5208599"/>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0838F33-E75A-9842-BB82-EB592FB6FEC0}"/>
                </a:ext>
              </a:extLst>
            </p:cNvPr>
            <p:cNvSpPr txBox="1"/>
            <p:nvPr/>
          </p:nvSpPr>
          <p:spPr>
            <a:xfrm>
              <a:off x="2683327" y="4954331"/>
              <a:ext cx="1415772"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L2: r2 = y; </a:t>
              </a:r>
              <a:r>
                <a:rPr lang="en-US" sz="1200" dirty="0">
                  <a:solidFill>
                    <a:srgbClr val="FF0000"/>
                  </a:solidFill>
                  <a:latin typeface="Ubuntu Mono" panose="020B0509030602030204" pitchFamily="49" charset="0"/>
                  <a:cs typeface="Gill Sans Light" panose="020B0302020104020203" pitchFamily="34" charset="-79"/>
                </a:rPr>
                <a:t>// 0</a:t>
              </a:r>
            </a:p>
          </p:txBody>
        </p:sp>
      </p:grpSp>
      <p:grpSp>
        <p:nvGrpSpPr>
          <p:cNvPr id="21" name="Group 20">
            <a:extLst>
              <a:ext uri="{FF2B5EF4-FFF2-40B4-BE49-F238E27FC236}">
                <a16:creationId xmlns:a16="http://schemas.microsoft.com/office/drawing/2014/main" id="{CF6A35B3-9EE4-C442-94DC-6BA8889E9D72}"/>
              </a:ext>
            </a:extLst>
          </p:cNvPr>
          <p:cNvGrpSpPr/>
          <p:nvPr/>
        </p:nvGrpSpPr>
        <p:grpSpPr>
          <a:xfrm>
            <a:off x="4516164" y="5012084"/>
            <a:ext cx="2249905" cy="276999"/>
            <a:chOff x="4516164" y="4780547"/>
            <a:chExt cx="2249905" cy="276999"/>
          </a:xfrm>
        </p:grpSpPr>
        <p:cxnSp>
          <p:nvCxnSpPr>
            <p:cNvPr id="22" name="Straight Arrow Connector 21">
              <a:extLst>
                <a:ext uri="{FF2B5EF4-FFF2-40B4-BE49-F238E27FC236}">
                  <a16:creationId xmlns:a16="http://schemas.microsoft.com/office/drawing/2014/main" id="{DE9A89A6-911A-C74B-AA84-51D59445EF75}"/>
                </a:ext>
              </a:extLst>
            </p:cNvPr>
            <p:cNvCxnSpPr>
              <a:cxnSpLocks/>
            </p:cNvCxnSpPr>
            <p:nvPr/>
          </p:nvCxnSpPr>
          <p:spPr>
            <a:xfrm flipH="1">
              <a:off x="4516164" y="503481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B750BE1-768B-C441-B41B-D3817496B71D}"/>
                </a:ext>
              </a:extLst>
            </p:cNvPr>
            <p:cNvSpPr txBox="1"/>
            <p:nvPr/>
          </p:nvSpPr>
          <p:spPr>
            <a:xfrm>
              <a:off x="4969332" y="4780547"/>
              <a:ext cx="1415772"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L4: r4 = x; </a:t>
              </a:r>
              <a:r>
                <a:rPr lang="en-US" sz="1200" dirty="0">
                  <a:solidFill>
                    <a:srgbClr val="FF0000"/>
                  </a:solidFill>
                  <a:latin typeface="Ubuntu Mono" panose="020B0509030602030204" pitchFamily="49" charset="0"/>
                  <a:cs typeface="Gill Sans Light" panose="020B0302020104020203" pitchFamily="34" charset="-79"/>
                </a:rPr>
                <a:t>// 0</a:t>
              </a:r>
            </a:p>
          </p:txBody>
        </p:sp>
      </p:grpSp>
      <p:grpSp>
        <p:nvGrpSpPr>
          <p:cNvPr id="37" name="Group 36">
            <a:extLst>
              <a:ext uri="{FF2B5EF4-FFF2-40B4-BE49-F238E27FC236}">
                <a16:creationId xmlns:a16="http://schemas.microsoft.com/office/drawing/2014/main" id="{D12C8E45-2040-B740-B528-951FE7E0C131}"/>
              </a:ext>
            </a:extLst>
          </p:cNvPr>
          <p:cNvGrpSpPr/>
          <p:nvPr/>
        </p:nvGrpSpPr>
        <p:grpSpPr>
          <a:xfrm>
            <a:off x="4543425" y="4448334"/>
            <a:ext cx="2197100" cy="1310292"/>
            <a:chOff x="4543425" y="4448334"/>
            <a:chExt cx="2197100" cy="1310292"/>
          </a:xfrm>
        </p:grpSpPr>
        <p:sp>
          <p:nvSpPr>
            <p:cNvPr id="24" name="Freeform 23">
              <a:extLst>
                <a:ext uri="{FF2B5EF4-FFF2-40B4-BE49-F238E27FC236}">
                  <a16:creationId xmlns:a16="http://schemas.microsoft.com/office/drawing/2014/main" id="{3495D7D6-B05E-A546-BBBD-819B952A50CB}"/>
                </a:ext>
              </a:extLst>
            </p:cNvPr>
            <p:cNvSpPr/>
            <p:nvPr/>
          </p:nvSpPr>
          <p:spPr>
            <a:xfrm>
              <a:off x="4543425" y="4696766"/>
              <a:ext cx="2197100" cy="1061860"/>
            </a:xfrm>
            <a:custGeom>
              <a:avLst/>
              <a:gdLst>
                <a:gd name="connsiteX0" fmla="*/ 2197100 w 2197100"/>
                <a:gd name="connsiteY0" fmla="*/ 0 h 717550"/>
                <a:gd name="connsiteX1" fmla="*/ 336550 w 2197100"/>
                <a:gd name="connsiteY1" fmla="*/ 0 h 717550"/>
                <a:gd name="connsiteX2" fmla="*/ 0 w 2197100"/>
                <a:gd name="connsiteY2" fmla="*/ 717550 h 717550"/>
              </a:gdLst>
              <a:ahLst/>
              <a:cxnLst>
                <a:cxn ang="0">
                  <a:pos x="connsiteX0" y="connsiteY0"/>
                </a:cxn>
                <a:cxn ang="0">
                  <a:pos x="connsiteX1" y="connsiteY1"/>
                </a:cxn>
                <a:cxn ang="0">
                  <a:pos x="connsiteX2" y="connsiteY2"/>
                </a:cxn>
              </a:cxnLst>
              <a:rect l="l" t="t" r="r" b="b"/>
              <a:pathLst>
                <a:path w="2197100" h="717550">
                  <a:moveTo>
                    <a:pt x="2197100" y="0"/>
                  </a:moveTo>
                  <a:lnTo>
                    <a:pt x="336550" y="0"/>
                  </a:lnTo>
                  <a:lnTo>
                    <a:pt x="0" y="717550"/>
                  </a:lnTo>
                </a:path>
              </a:pathLst>
            </a:custGeom>
            <a:noFill/>
            <a:ln w="19050">
              <a:solidFill>
                <a:schemeClr val="tx1"/>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B0E61B-2DDE-2247-B59B-DC446BBD2E01}"/>
                </a:ext>
              </a:extLst>
            </p:cNvPr>
            <p:cNvSpPr txBox="1"/>
            <p:nvPr/>
          </p:nvSpPr>
          <p:spPr>
            <a:xfrm>
              <a:off x="4853918" y="4448334"/>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S2: y = NEW;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5" name="Group 34">
            <a:extLst>
              <a:ext uri="{FF2B5EF4-FFF2-40B4-BE49-F238E27FC236}">
                <a16:creationId xmlns:a16="http://schemas.microsoft.com/office/drawing/2014/main" id="{A27E3DC9-BE03-B74F-B5AF-C5551C140EBC}"/>
              </a:ext>
            </a:extLst>
          </p:cNvPr>
          <p:cNvGrpSpPr/>
          <p:nvPr/>
        </p:nvGrpSpPr>
        <p:grpSpPr>
          <a:xfrm>
            <a:off x="2295816" y="4410374"/>
            <a:ext cx="2197100" cy="1131868"/>
            <a:chOff x="2295816" y="4410374"/>
            <a:chExt cx="2197100" cy="1131868"/>
          </a:xfrm>
        </p:grpSpPr>
        <p:sp>
          <p:nvSpPr>
            <p:cNvPr id="27" name="Freeform 26">
              <a:extLst>
                <a:ext uri="{FF2B5EF4-FFF2-40B4-BE49-F238E27FC236}">
                  <a16:creationId xmlns:a16="http://schemas.microsoft.com/office/drawing/2014/main" id="{5D408045-992B-0C4F-A2D0-DAFD36A87DEB}"/>
                </a:ext>
              </a:extLst>
            </p:cNvPr>
            <p:cNvSpPr/>
            <p:nvPr/>
          </p:nvSpPr>
          <p:spPr>
            <a:xfrm flipH="1">
              <a:off x="2295816" y="4654886"/>
              <a:ext cx="2197100" cy="887356"/>
            </a:xfrm>
            <a:custGeom>
              <a:avLst/>
              <a:gdLst>
                <a:gd name="connsiteX0" fmla="*/ 2197100 w 2197100"/>
                <a:gd name="connsiteY0" fmla="*/ 0 h 717550"/>
                <a:gd name="connsiteX1" fmla="*/ 336550 w 2197100"/>
                <a:gd name="connsiteY1" fmla="*/ 0 h 717550"/>
                <a:gd name="connsiteX2" fmla="*/ 0 w 2197100"/>
                <a:gd name="connsiteY2" fmla="*/ 717550 h 717550"/>
              </a:gdLst>
              <a:ahLst/>
              <a:cxnLst>
                <a:cxn ang="0">
                  <a:pos x="connsiteX0" y="connsiteY0"/>
                </a:cxn>
                <a:cxn ang="0">
                  <a:pos x="connsiteX1" y="connsiteY1"/>
                </a:cxn>
                <a:cxn ang="0">
                  <a:pos x="connsiteX2" y="connsiteY2"/>
                </a:cxn>
              </a:cxnLst>
              <a:rect l="l" t="t" r="r" b="b"/>
              <a:pathLst>
                <a:path w="2197100" h="717550">
                  <a:moveTo>
                    <a:pt x="2197100" y="0"/>
                  </a:moveTo>
                  <a:lnTo>
                    <a:pt x="336550" y="0"/>
                  </a:lnTo>
                  <a:lnTo>
                    <a:pt x="0" y="717550"/>
                  </a:lnTo>
                </a:path>
              </a:pathLst>
            </a:custGeom>
            <a:noFill/>
            <a:ln w="19050">
              <a:solidFill>
                <a:schemeClr val="tx1"/>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288C510-1479-0842-BBB7-69287F577FAA}"/>
                </a:ext>
              </a:extLst>
            </p:cNvPr>
            <p:cNvSpPr txBox="1"/>
            <p:nvPr/>
          </p:nvSpPr>
          <p:spPr>
            <a:xfrm>
              <a:off x="2567913" y="4410374"/>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S1: x = NEW;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6" name="Group 35">
            <a:extLst>
              <a:ext uri="{FF2B5EF4-FFF2-40B4-BE49-F238E27FC236}">
                <a16:creationId xmlns:a16="http://schemas.microsoft.com/office/drawing/2014/main" id="{591D79DA-101B-7349-B927-C07F41F16A44}"/>
              </a:ext>
            </a:extLst>
          </p:cNvPr>
          <p:cNvGrpSpPr/>
          <p:nvPr/>
        </p:nvGrpSpPr>
        <p:grpSpPr>
          <a:xfrm>
            <a:off x="2266259" y="4675619"/>
            <a:ext cx="2249905" cy="296149"/>
            <a:chOff x="2266259" y="4675619"/>
            <a:chExt cx="2249905" cy="296149"/>
          </a:xfrm>
        </p:grpSpPr>
        <p:cxnSp>
          <p:nvCxnSpPr>
            <p:cNvPr id="13" name="Straight Arrow Connector 12">
              <a:extLst>
                <a:ext uri="{FF2B5EF4-FFF2-40B4-BE49-F238E27FC236}">
                  <a16:creationId xmlns:a16="http://schemas.microsoft.com/office/drawing/2014/main" id="{0D554F82-CD6E-6840-88FB-BC74746E9E35}"/>
                </a:ext>
              </a:extLst>
            </p:cNvPr>
            <p:cNvCxnSpPr>
              <a:cxnSpLocks/>
            </p:cNvCxnSpPr>
            <p:nvPr/>
          </p:nvCxnSpPr>
          <p:spPr>
            <a:xfrm>
              <a:off x="2266259" y="492988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B8A971-314A-2445-942D-756BA2AD7843}"/>
                </a:ext>
              </a:extLst>
            </p:cNvPr>
            <p:cNvSpPr txBox="1"/>
            <p:nvPr/>
          </p:nvSpPr>
          <p:spPr>
            <a:xfrm>
              <a:off x="2606385" y="4675619"/>
              <a:ext cx="1569661"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x; </a:t>
              </a:r>
              <a:r>
                <a:rPr lang="en-US" sz="1200" dirty="0">
                  <a:solidFill>
                    <a:srgbClr val="00B050"/>
                  </a:solidFill>
                  <a:latin typeface="Ubuntu Mono" panose="020B0509030602030204" pitchFamily="49" charset="0"/>
                  <a:cs typeface="Gill Sans Light" panose="020B0302020104020203" pitchFamily="34" charset="-79"/>
                </a:rPr>
                <a:t>// NEW</a:t>
              </a:r>
            </a:p>
          </p:txBody>
        </p:sp>
        <p:sp>
          <p:nvSpPr>
            <p:cNvPr id="30" name="Oval 29">
              <a:extLst>
                <a:ext uri="{FF2B5EF4-FFF2-40B4-BE49-F238E27FC236}">
                  <a16:creationId xmlns:a16="http://schemas.microsoft.com/office/drawing/2014/main" id="{53DB159F-3023-1B49-8D01-C32BE69DA9B5}"/>
                </a:ext>
              </a:extLst>
            </p:cNvPr>
            <p:cNvSpPr/>
            <p:nvPr/>
          </p:nvSpPr>
          <p:spPr>
            <a:xfrm>
              <a:off x="4216039" y="4888006"/>
              <a:ext cx="83762" cy="837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E38A2F9-4B2E-874A-BF9F-695C1EF40ABA}"/>
              </a:ext>
            </a:extLst>
          </p:cNvPr>
          <p:cNvGrpSpPr/>
          <p:nvPr/>
        </p:nvGrpSpPr>
        <p:grpSpPr>
          <a:xfrm>
            <a:off x="4516164" y="4727540"/>
            <a:ext cx="2249905" cy="290408"/>
            <a:chOff x="4516164" y="4727540"/>
            <a:chExt cx="2249905" cy="290408"/>
          </a:xfrm>
        </p:grpSpPr>
        <p:grpSp>
          <p:nvGrpSpPr>
            <p:cNvPr id="18" name="Group 17">
              <a:extLst>
                <a:ext uri="{FF2B5EF4-FFF2-40B4-BE49-F238E27FC236}">
                  <a16:creationId xmlns:a16="http://schemas.microsoft.com/office/drawing/2014/main" id="{6C7560CB-3C24-CE4C-90E5-094BC2CD62C0}"/>
                </a:ext>
              </a:extLst>
            </p:cNvPr>
            <p:cNvGrpSpPr/>
            <p:nvPr/>
          </p:nvGrpSpPr>
          <p:grpSpPr>
            <a:xfrm>
              <a:off x="4516164" y="4727540"/>
              <a:ext cx="2249905" cy="276999"/>
              <a:chOff x="4516164" y="4003430"/>
              <a:chExt cx="2249905" cy="276999"/>
            </a:xfrm>
          </p:grpSpPr>
          <p:cxnSp>
            <p:nvCxnSpPr>
              <p:cNvPr id="19" name="Straight Arrow Connector 18">
                <a:extLst>
                  <a:ext uri="{FF2B5EF4-FFF2-40B4-BE49-F238E27FC236}">
                    <a16:creationId xmlns:a16="http://schemas.microsoft.com/office/drawing/2014/main" id="{E4C27E60-2C64-E043-B07D-9D3C4B7344B2}"/>
                  </a:ext>
                </a:extLst>
              </p:cNvPr>
              <p:cNvCxnSpPr>
                <a:cxnSpLocks/>
              </p:cNvCxnSpPr>
              <p:nvPr/>
            </p:nvCxnSpPr>
            <p:spPr>
              <a:xfrm flipH="1">
                <a:off x="4516164" y="4257698"/>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981826-FA0B-7A4E-AEE5-146FA96868CE}"/>
                  </a:ext>
                </a:extLst>
              </p:cNvPr>
              <p:cNvSpPr txBox="1"/>
              <p:nvPr/>
            </p:nvSpPr>
            <p:spPr>
              <a:xfrm>
                <a:off x="4892389" y="4003430"/>
                <a:ext cx="1569661"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L3: r3 = y; </a:t>
                </a:r>
                <a:r>
                  <a:rPr lang="en-US" sz="1200" dirty="0">
                    <a:solidFill>
                      <a:srgbClr val="00B050"/>
                    </a:solidFill>
                    <a:latin typeface="Ubuntu Mono" panose="020B0509030602030204" pitchFamily="49" charset="0"/>
                    <a:cs typeface="Gill Sans Light" panose="020B0302020104020203" pitchFamily="34" charset="-79"/>
                  </a:rPr>
                  <a:t>// NEW</a:t>
                </a:r>
              </a:p>
            </p:txBody>
          </p:sp>
        </p:grpSp>
        <p:sp>
          <p:nvSpPr>
            <p:cNvPr id="31" name="Oval 30">
              <a:extLst>
                <a:ext uri="{FF2B5EF4-FFF2-40B4-BE49-F238E27FC236}">
                  <a16:creationId xmlns:a16="http://schemas.microsoft.com/office/drawing/2014/main" id="{B0F114C8-8804-F341-AF66-F177DF1D3AF7}"/>
                </a:ext>
              </a:extLst>
            </p:cNvPr>
            <p:cNvSpPr/>
            <p:nvPr/>
          </p:nvSpPr>
          <p:spPr>
            <a:xfrm>
              <a:off x="4759441" y="4934186"/>
              <a:ext cx="83762" cy="837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6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right)">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right)">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right)">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19CC2-6D0E-F54B-BB67-08DEFD066905}"/>
              </a:ext>
            </a:extLst>
          </p:cNvPr>
          <p:cNvSpPr>
            <a:spLocks noGrp="1"/>
          </p:cNvSpPr>
          <p:nvPr>
            <p:ph type="title"/>
          </p:nvPr>
        </p:nvSpPr>
        <p:spPr/>
        <p:txBody>
          <a:bodyPr/>
          <a:lstStyle/>
          <a:p>
            <a:r>
              <a:rPr lang="en-US" altLang="ko-KR" dirty="0"/>
              <a:t>Too Much Milk (Solution #4)</a:t>
            </a:r>
            <a:endParaRPr lang="en-US" dirty="0"/>
          </a:p>
        </p:txBody>
      </p:sp>
      <p:sp>
        <p:nvSpPr>
          <p:cNvPr id="3" name="Content Placeholder 2">
            <a:extLst>
              <a:ext uri="{FF2B5EF4-FFF2-40B4-BE49-F238E27FC236}">
                <a16:creationId xmlns:a16="http://schemas.microsoft.com/office/drawing/2014/main" id="{58AF1D65-1503-9044-BFF8-522BACE6867D}"/>
              </a:ext>
            </a:extLst>
          </p:cNvPr>
          <p:cNvSpPr>
            <a:spLocks noGrp="1"/>
          </p:cNvSpPr>
          <p:nvPr>
            <p:ph idx="1"/>
          </p:nvPr>
        </p:nvSpPr>
        <p:spPr/>
        <p:txBody>
          <a:bodyPr/>
          <a:lstStyle/>
          <a:p>
            <a:r>
              <a:rPr lang="en-US" altLang="ko-KR" sz="2400" dirty="0"/>
              <a:t>Fix milk problem by putting a lock on refrigerator</a:t>
            </a:r>
          </a:p>
          <a:p>
            <a:pPr lvl="1"/>
            <a:r>
              <a:rPr lang="en-US" altLang="ko-KR" sz="2000" dirty="0"/>
              <a:t>Lock refrigerator and take key if you are going to go buy milk</a:t>
            </a:r>
          </a:p>
          <a:p>
            <a:pPr lvl="1"/>
            <a:r>
              <a:rPr lang="en-US" altLang="ko-KR" sz="2000" dirty="0"/>
              <a:t>Fixes too much: roommate angry if only wants OJ</a:t>
            </a:r>
          </a:p>
          <a:p>
            <a:pPr lvl="1"/>
            <a:endParaRPr lang="en-US" altLang="ko-KR" sz="2000" dirty="0"/>
          </a:p>
          <a:p>
            <a:pPr lvl="1"/>
            <a:endParaRPr lang="en-US" altLang="ko-KR" sz="2000" dirty="0"/>
          </a:p>
          <a:p>
            <a:pPr lvl="1"/>
            <a:endParaRPr lang="en-US" altLang="ko-KR" sz="2000" dirty="0"/>
          </a:p>
          <a:p>
            <a:pPr lvl="1"/>
            <a:endParaRPr lang="en-US" altLang="ko-KR" sz="2000" dirty="0"/>
          </a:p>
          <a:p>
            <a:pPr lvl="1"/>
            <a:endParaRPr lang="en-US" altLang="ko-KR" sz="2000" dirty="0"/>
          </a:p>
          <a:p>
            <a:pPr lvl="1"/>
            <a:endParaRPr lang="en-US" altLang="ko-KR" sz="2000" dirty="0"/>
          </a:p>
          <a:p>
            <a:pPr lvl="1"/>
            <a:r>
              <a:rPr lang="en-US" altLang="ko-KR" sz="2000" dirty="0"/>
              <a:t>Of course, we don’t know how to make a lock yet</a:t>
            </a:r>
          </a:p>
        </p:txBody>
      </p:sp>
      <p:grpSp>
        <p:nvGrpSpPr>
          <p:cNvPr id="9" name="Group 11">
            <a:extLst>
              <a:ext uri="{FF2B5EF4-FFF2-40B4-BE49-F238E27FC236}">
                <a16:creationId xmlns:a16="http://schemas.microsoft.com/office/drawing/2014/main" id="{2CB26413-C90B-194C-B084-89594FCEBB2D}"/>
              </a:ext>
            </a:extLst>
          </p:cNvPr>
          <p:cNvGrpSpPr>
            <a:grpSpLocks/>
          </p:cNvGrpSpPr>
          <p:nvPr/>
        </p:nvGrpSpPr>
        <p:grpSpPr bwMode="auto">
          <a:xfrm>
            <a:off x="3067530" y="3429000"/>
            <a:ext cx="3091860" cy="1040914"/>
            <a:chOff x="1620" y="3024"/>
            <a:chExt cx="3132" cy="1148"/>
          </a:xfrm>
        </p:grpSpPr>
        <p:grpSp>
          <p:nvGrpSpPr>
            <p:cNvPr id="10" name="Group 6">
              <a:extLst>
                <a:ext uri="{FF2B5EF4-FFF2-40B4-BE49-F238E27FC236}">
                  <a16:creationId xmlns:a16="http://schemas.microsoft.com/office/drawing/2014/main" id="{EECA80C2-F7C6-3C49-A857-AE8CA54D737F}"/>
                </a:ext>
              </a:extLst>
            </p:cNvPr>
            <p:cNvGrpSpPr>
              <a:grpSpLocks/>
            </p:cNvGrpSpPr>
            <p:nvPr/>
          </p:nvGrpSpPr>
          <p:grpSpPr bwMode="auto">
            <a:xfrm>
              <a:off x="1620" y="3072"/>
              <a:ext cx="742" cy="1075"/>
              <a:chOff x="3936" y="3024"/>
              <a:chExt cx="742" cy="1075"/>
            </a:xfrm>
          </p:grpSpPr>
          <p:pic>
            <p:nvPicPr>
              <p:cNvPr id="13" name="Picture 4" descr="MCHH01153_0000[1]">
                <a:extLst>
                  <a:ext uri="{FF2B5EF4-FFF2-40B4-BE49-F238E27FC236}">
                    <a16:creationId xmlns:a16="http://schemas.microsoft.com/office/drawing/2014/main" id="{A6D0EF50-CA53-784E-B8DC-3D2319F8990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36" y="3024"/>
                <a:ext cx="742" cy="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MCj03078320000[1]">
                <a:extLst>
                  <a:ext uri="{FF2B5EF4-FFF2-40B4-BE49-F238E27FC236}">
                    <a16:creationId xmlns:a16="http://schemas.microsoft.com/office/drawing/2014/main" id="{96BEDE2D-496F-8D45-8EB5-69E3D55CCAC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3184148">
                <a:off x="3979" y="3299"/>
                <a:ext cx="372" cy="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1" name="Picture 7" descr="MCj02392010000[1]">
              <a:extLst>
                <a:ext uri="{FF2B5EF4-FFF2-40B4-BE49-F238E27FC236}">
                  <a16:creationId xmlns:a16="http://schemas.microsoft.com/office/drawing/2014/main" id="{1E66A25E-7FBF-1042-9FEB-9475BBA60FA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48" y="3024"/>
              <a:ext cx="827" cy="1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AutoShape 10">
              <a:extLst>
                <a:ext uri="{FF2B5EF4-FFF2-40B4-BE49-F238E27FC236}">
                  <a16:creationId xmlns:a16="http://schemas.microsoft.com/office/drawing/2014/main" id="{71E9A9AA-1026-2343-A8D1-598EA3FB01FF}"/>
                </a:ext>
              </a:extLst>
            </p:cNvPr>
            <p:cNvSpPr>
              <a:spLocks noChangeArrowheads="1"/>
            </p:cNvSpPr>
            <p:nvPr/>
          </p:nvSpPr>
          <p:spPr bwMode="auto">
            <a:xfrm rot="596657">
              <a:off x="3072" y="3120"/>
              <a:ext cx="1680" cy="624"/>
            </a:xfrm>
            <a:prstGeom prst="wedgeEllipseCallout">
              <a:avLst>
                <a:gd name="adj1" fmla="val -43750"/>
                <a:gd name="adj2" fmla="val 70000"/>
              </a:avLst>
            </a:prstGeom>
            <a:solidFill>
              <a:srgbClr val="FF0000"/>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latin typeface="Ubuntu Mono" panose="020B0509030602030204" pitchFamily="49" charset="0"/>
                </a:rPr>
                <a:t>#$@%@#$@</a:t>
              </a:r>
            </a:p>
          </p:txBody>
        </p:sp>
      </p:grpSp>
    </p:spTree>
    <p:extLst>
      <p:ext uri="{BB962C8B-B14F-4D97-AF65-F5344CB8AC3E}">
        <p14:creationId xmlns:p14="http://schemas.microsoft.com/office/powerpoint/2010/main" val="13814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dirty="0"/>
              <a:t>Solution #4 (cont.)</a:t>
            </a:r>
          </a:p>
        </p:txBody>
      </p:sp>
      <p:sp>
        <p:nvSpPr>
          <p:cNvPr id="435203" name="Rectangle 3"/>
          <p:cNvSpPr>
            <a:spLocks noGrp="1" noChangeArrowheads="1"/>
          </p:cNvSpPr>
          <p:nvPr>
            <p:ph type="body" idx="1"/>
          </p:nvPr>
        </p:nvSpPr>
        <p:spPr/>
        <p:txBody>
          <a:bodyPr/>
          <a:lstStyle/>
          <a:p>
            <a:r>
              <a:rPr lang="en-US" altLang="ko-KR" sz="2000" dirty="0"/>
              <a:t>Suppose we have some sort of implementation of a lock</a:t>
            </a:r>
          </a:p>
          <a:p>
            <a:pPr lvl="1"/>
            <a:r>
              <a:rPr lang="en-US" altLang="ko-KR" sz="1800" dirty="0" err="1">
                <a:solidFill>
                  <a:srgbClr val="FF0000"/>
                </a:solidFill>
                <a:latin typeface="Ubuntu Mono" panose="020B0509030602030204" pitchFamily="49" charset="0"/>
              </a:rPr>
              <a:t>mutex.lock</a:t>
            </a:r>
            <a:r>
              <a:rPr lang="en-US" altLang="ko-KR" sz="1800" dirty="0">
                <a:solidFill>
                  <a:srgbClr val="FF0000"/>
                </a:solidFill>
                <a:latin typeface="Ubuntu Mono" panose="020B0509030602030204" pitchFamily="49" charset="0"/>
              </a:rPr>
              <a:t>() </a:t>
            </a:r>
            <a:r>
              <a:rPr lang="en-US" altLang="ko-KR" sz="1800" dirty="0"/>
              <a:t>– wait until lock is free, then grab</a:t>
            </a:r>
          </a:p>
          <a:p>
            <a:pPr lvl="1"/>
            <a:r>
              <a:rPr lang="en-US" altLang="ko-KR" sz="1800" dirty="0" err="1">
                <a:solidFill>
                  <a:srgbClr val="FF0000"/>
                </a:solidFill>
                <a:latin typeface="Ubuntu Mono" panose="020B0509030602030204" pitchFamily="49" charset="0"/>
              </a:rPr>
              <a:t>mutex.unlock</a:t>
            </a:r>
            <a:r>
              <a:rPr lang="en-US" altLang="ko-KR" sz="1800" dirty="0">
                <a:solidFill>
                  <a:srgbClr val="FF0000"/>
                </a:solidFill>
                <a:latin typeface="Ubuntu Mono" panose="020B0509030602030204" pitchFamily="49" charset="0"/>
              </a:rPr>
              <a:t>()</a:t>
            </a:r>
            <a:r>
              <a:rPr lang="en-US" altLang="ko-KR" sz="1800" dirty="0"/>
              <a:t> – Unlock, waking up anyone waiting</a:t>
            </a:r>
          </a:p>
          <a:p>
            <a:endParaRPr lang="en-US" altLang="ko-KR" sz="2000" dirty="0"/>
          </a:p>
          <a:p>
            <a:endParaRPr lang="en-US" altLang="ko-KR" sz="2000" dirty="0"/>
          </a:p>
          <a:p>
            <a:pPr marL="457200" lvl="1" indent="0">
              <a:lnSpc>
                <a:spcPct val="70000"/>
              </a:lnSpc>
              <a:buNone/>
            </a:pPr>
            <a:r>
              <a:rPr lang="en-US" altLang="ko-KR" sz="1600" dirty="0" err="1">
                <a:latin typeface="Ubuntu Mono" panose="020B0509030602030204" pitchFamily="49" charset="0"/>
              </a:rPr>
              <a:t>milkMutex.lock</a:t>
            </a:r>
            <a:r>
              <a:rPr lang="en-US" altLang="ko-KR" sz="1600" dirty="0">
                <a:latin typeface="Ubuntu Mono" panose="020B0509030602030204" pitchFamily="49" charset="0"/>
              </a:rPr>
              <a:t>();</a:t>
            </a:r>
          </a:p>
          <a:p>
            <a:pPr marL="457200" lvl="1" indent="0">
              <a:lnSpc>
                <a:spcPct val="70000"/>
              </a:lnSpc>
              <a:buNone/>
            </a:pPr>
            <a:r>
              <a:rPr lang="en-US" altLang="ko-KR" sz="1600" dirty="0">
                <a:latin typeface="Ubuntu Mono" panose="020B0509030602030204" pitchFamily="49" charset="0"/>
              </a:rPr>
              <a:t>if (no milk)</a:t>
            </a:r>
          </a:p>
          <a:p>
            <a:pPr marL="457200" lvl="1" indent="0">
              <a:lnSpc>
                <a:spcPct val="70000"/>
              </a:lnSpc>
              <a:buNone/>
            </a:pPr>
            <a:r>
              <a:rPr lang="en-US" altLang="ko-KR" sz="1600" dirty="0">
                <a:latin typeface="Ubuntu Mono" panose="020B0509030602030204" pitchFamily="49" charset="0"/>
              </a:rPr>
              <a:t>   buy milk;</a:t>
            </a:r>
          </a:p>
          <a:p>
            <a:pPr marL="457200" lvl="1" indent="0">
              <a:lnSpc>
                <a:spcPct val="70000"/>
              </a:lnSpc>
              <a:buNone/>
            </a:pPr>
            <a:r>
              <a:rPr lang="en-US" altLang="ko-KR" sz="1600" dirty="0" err="1">
                <a:latin typeface="Ubuntu Mono" panose="020B0509030602030204" pitchFamily="49" charset="0"/>
              </a:rPr>
              <a:t>milkMutex.unlock</a:t>
            </a:r>
            <a:r>
              <a:rPr lang="en-US" altLang="ko-KR" sz="1600" dirty="0">
                <a:latin typeface="Ubuntu Mono" panose="020B0509030602030204" pitchFamily="49" charset="0"/>
              </a:rPr>
              <a:t>();</a:t>
            </a:r>
          </a:p>
          <a:p>
            <a:endParaRPr lang="en-US" altLang="ko-KR" sz="2000" dirty="0"/>
          </a:p>
          <a:p>
            <a:endParaRPr lang="en-US" altLang="ko-KR" sz="2000" dirty="0"/>
          </a:p>
          <a:p>
            <a:r>
              <a:rPr lang="en-US" altLang="ko-KR" sz="2000" dirty="0"/>
              <a:t>Code between </a:t>
            </a:r>
            <a:r>
              <a:rPr lang="en-US" altLang="ko-KR" sz="1800" dirty="0">
                <a:latin typeface="Ubuntu Mono" panose="020B0509030602030204" pitchFamily="49" charset="0"/>
              </a:rPr>
              <a:t>lock()</a:t>
            </a:r>
            <a:r>
              <a:rPr lang="en-US" altLang="ko-KR" sz="2000" dirty="0"/>
              <a:t> and </a:t>
            </a:r>
            <a:r>
              <a:rPr lang="en-US" altLang="ko-KR" sz="1800" dirty="0">
                <a:latin typeface="Ubuntu Mono" panose="020B0509030602030204" pitchFamily="49" charset="0"/>
              </a:rPr>
              <a:t>unlock()</a:t>
            </a:r>
            <a:r>
              <a:rPr lang="en-US" altLang="ko-KR" sz="2000" dirty="0"/>
              <a:t> is the </a:t>
            </a:r>
            <a:r>
              <a:rPr lang="en-US" altLang="ko-KR" sz="2000" u="sng" dirty="0">
                <a:solidFill>
                  <a:srgbClr val="FF0000"/>
                </a:solidFill>
              </a:rPr>
              <a:t>critical section</a:t>
            </a:r>
            <a:endParaRPr lang="en-US" altLang="ko-KR" sz="2000" u="sng" dirty="0"/>
          </a:p>
        </p:txBody>
      </p:sp>
    </p:spTree>
    <p:extLst>
      <p:ext uri="{BB962C8B-B14F-4D97-AF65-F5344CB8AC3E}">
        <p14:creationId xmlns:p14="http://schemas.microsoft.com/office/powerpoint/2010/main" val="3534301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520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20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520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520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52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Using Mutex</a:t>
            </a:r>
          </a:p>
        </p:txBody>
      </p:sp>
      <p:sp>
        <p:nvSpPr>
          <p:cNvPr id="3" name="Content Placeholder 2"/>
          <p:cNvSpPr>
            <a:spLocks noGrp="1"/>
          </p:cNvSpPr>
          <p:nvPr>
            <p:ph idx="1"/>
          </p:nvPr>
        </p:nvSpPr>
        <p:spPr/>
        <p:txBody>
          <a:bodyPr/>
          <a:lstStyle/>
          <a:p>
            <a:r>
              <a:rPr lang="en-US" sz="2400" dirty="0"/>
              <a:t>Always lock before accessing shared data</a:t>
            </a:r>
          </a:p>
          <a:p>
            <a:pPr lvl="1"/>
            <a:r>
              <a:rPr lang="en-US" sz="2000" dirty="0"/>
              <a:t>Best place for locking is</a:t>
            </a:r>
            <a:r>
              <a:rPr lang="en-US" sz="2000" dirty="0">
                <a:solidFill>
                  <a:schemeClr val="accent6"/>
                </a:solidFill>
              </a:rPr>
              <a:t> </a:t>
            </a:r>
            <a:r>
              <a:rPr lang="en-US" sz="2000" dirty="0">
                <a:solidFill>
                  <a:srgbClr val="FF0000"/>
                </a:solidFill>
              </a:rPr>
              <a:t>beginning</a:t>
            </a:r>
            <a:r>
              <a:rPr lang="en-US" sz="2000" dirty="0"/>
              <a:t> of procedure!</a:t>
            </a:r>
          </a:p>
          <a:p>
            <a:endParaRPr lang="en-US" sz="2400" dirty="0"/>
          </a:p>
          <a:p>
            <a:r>
              <a:rPr lang="en-US" sz="2400" dirty="0"/>
              <a:t>Always unlock after finishing with shared data</a:t>
            </a:r>
          </a:p>
          <a:p>
            <a:pPr lvl="1"/>
            <a:r>
              <a:rPr lang="en-US" sz="2000" dirty="0"/>
              <a:t>Best place for unlocking is </a:t>
            </a:r>
            <a:r>
              <a:rPr lang="en-US" sz="2000" dirty="0">
                <a:solidFill>
                  <a:srgbClr val="FF0000"/>
                </a:solidFill>
              </a:rPr>
              <a:t>end</a:t>
            </a:r>
            <a:r>
              <a:rPr lang="en-US" sz="2000" dirty="0"/>
              <a:t> of procedure!</a:t>
            </a:r>
          </a:p>
          <a:p>
            <a:pPr lvl="1"/>
            <a:r>
              <a:rPr lang="en-US" sz="2000" dirty="0"/>
              <a:t>Only the thread that locked mutex should unlock it</a:t>
            </a:r>
          </a:p>
          <a:p>
            <a:pPr lvl="1"/>
            <a:r>
              <a:rPr lang="en-US" sz="2000" dirty="0">
                <a:solidFill>
                  <a:srgbClr val="FF0000"/>
                </a:solidFill>
              </a:rPr>
              <a:t>DO</a:t>
            </a:r>
            <a:r>
              <a:rPr lang="en-US" sz="2000" dirty="0">
                <a:solidFill>
                  <a:schemeClr val="accent6"/>
                </a:solidFill>
              </a:rPr>
              <a:t> </a:t>
            </a:r>
            <a:r>
              <a:rPr lang="en-US" sz="2000" dirty="0">
                <a:solidFill>
                  <a:srgbClr val="FF0000"/>
                </a:solidFill>
              </a:rPr>
              <a:t>NOT</a:t>
            </a:r>
            <a:r>
              <a:rPr lang="en-US" sz="2000" dirty="0">
                <a:solidFill>
                  <a:schemeClr val="accent6"/>
                </a:solidFill>
              </a:rPr>
              <a:t> </a:t>
            </a:r>
            <a:r>
              <a:rPr lang="en-US" sz="2000" dirty="0"/>
              <a:t>throw locked mutex to someone else to unlock</a:t>
            </a:r>
          </a:p>
          <a:p>
            <a:endParaRPr lang="en-US" sz="2400" dirty="0"/>
          </a:p>
          <a:p>
            <a:r>
              <a:rPr lang="en-US" sz="2400" dirty="0"/>
              <a:t>Never access shared data without lock</a:t>
            </a:r>
          </a:p>
          <a:p>
            <a:pPr lvl="1"/>
            <a:r>
              <a:rPr lang="en-US" sz="2000" dirty="0">
                <a:solidFill>
                  <a:srgbClr val="FF0000"/>
                </a:solidFill>
              </a:rPr>
              <a:t>Danger! Don’t do it even if it’s tempting!</a:t>
            </a:r>
          </a:p>
        </p:txBody>
      </p:sp>
    </p:spTree>
    <p:extLst>
      <p:ext uri="{BB962C8B-B14F-4D97-AF65-F5344CB8AC3E}">
        <p14:creationId xmlns:p14="http://schemas.microsoft.com/office/powerpoint/2010/main" val="8284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 Before Accessing Shared Data, ALWAYS!</a:t>
            </a:r>
          </a:p>
        </p:txBody>
      </p:sp>
      <p:sp>
        <p:nvSpPr>
          <p:cNvPr id="7" name="Content Placeholder 6">
            <a:extLst>
              <a:ext uri="{FF2B5EF4-FFF2-40B4-BE49-F238E27FC236}">
                <a16:creationId xmlns:a16="http://schemas.microsoft.com/office/drawing/2014/main" id="{88F7B905-CA22-E746-B282-A96B6451BBFA}"/>
              </a:ext>
            </a:extLst>
          </p:cNvPr>
          <p:cNvSpPr>
            <a:spLocks noGrp="1"/>
          </p:cNvSpPr>
          <p:nvPr>
            <p:ph sz="half" idx="1"/>
          </p:nvPr>
        </p:nvSpPr>
        <p:spPr>
          <a:xfrm>
            <a:off x="628650" y="1615445"/>
            <a:ext cx="4000500" cy="3056568"/>
          </a:xfrm>
        </p:spPr>
        <p:txBody>
          <a:bodyPr/>
          <a:lstStyle/>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getP</a:t>
            </a:r>
            <a:r>
              <a:rPr lang="en-US" sz="1600" dirty="0">
                <a:latin typeface="Ubuntu Mono" panose="020B0509030602030204" pitchFamily="49" charset="0"/>
              </a:rPr>
              <a:t>() {</a:t>
            </a:r>
          </a:p>
          <a:p>
            <a:pPr marL="0" indent="0">
              <a:lnSpc>
                <a:spcPct val="84000"/>
              </a:lnSpc>
              <a:spcBef>
                <a:spcPts val="0"/>
              </a:spcBef>
              <a:buNone/>
            </a:pPr>
            <a:r>
              <a:rPr lang="en-US" sz="1600" dirty="0">
                <a:latin typeface="Ubuntu Mono" panose="020B0509030602030204" pitchFamily="49" charset="0"/>
              </a:rPr>
              <a:t>      if (p == NULL)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if (p == NULL) {</a:t>
            </a:r>
          </a:p>
          <a:p>
            <a:pPr marL="0" indent="0">
              <a:lnSpc>
                <a:spcPct val="84000"/>
              </a:lnSpc>
              <a:spcBef>
                <a:spcPts val="0"/>
              </a:spcBef>
              <a:buNone/>
            </a:pPr>
            <a:r>
              <a:rPr lang="en-US" sz="1600" dirty="0">
                <a:latin typeface="Ubuntu Mono" panose="020B0509030602030204" pitchFamily="49" charset="0"/>
              </a:rPr>
              <a:t>            temp = malloc(</a:t>
            </a:r>
            <a:r>
              <a:rPr lang="en-US" sz="1600" dirty="0" err="1">
                <a:latin typeface="Ubuntu Mono" panose="020B0509030602030204" pitchFamily="49" charset="0"/>
              </a:rPr>
              <a:t>sizeof</a:t>
            </a:r>
            <a:r>
              <a:rPr lang="en-US" sz="1600" dirty="0">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temp-&gt;field1 = …;</a:t>
            </a:r>
          </a:p>
          <a:p>
            <a:pPr marL="0" indent="0">
              <a:lnSpc>
                <a:spcPct val="84000"/>
              </a:lnSpc>
              <a:spcBef>
                <a:spcPts val="0"/>
              </a:spcBef>
              <a:buNone/>
            </a:pPr>
            <a:r>
              <a:rPr lang="en-US" sz="1600" dirty="0">
                <a:latin typeface="Ubuntu Mono" panose="020B0509030602030204" pitchFamily="49" charset="0"/>
              </a:rPr>
              <a:t>            temp-&gt;field2 = …;</a:t>
            </a:r>
          </a:p>
          <a:p>
            <a:pPr marL="0" indent="0">
              <a:lnSpc>
                <a:spcPct val="84000"/>
              </a:lnSpc>
              <a:spcBef>
                <a:spcPts val="0"/>
              </a:spcBef>
              <a:buNone/>
            </a:pPr>
            <a:r>
              <a:rPr lang="en-US" sz="1600" dirty="0">
                <a:latin typeface="Ubuntu Mono" panose="020B0509030602030204" pitchFamily="49" charset="0"/>
              </a:rPr>
              <a:t>            p = temp;</a:t>
            </a:r>
          </a:p>
          <a:p>
            <a:pPr marL="0" indent="0">
              <a:lnSpc>
                <a:spcPct val="84000"/>
              </a:lnSpc>
              <a:spcBef>
                <a:spcPts val="0"/>
              </a:spcBef>
              <a:buNone/>
            </a:pPr>
            <a:r>
              <a:rPr lang="en-US" sz="1600" dirty="0">
                <a:latin typeface="Ubuntu Mono" panose="020B0509030602030204" pitchFamily="49" charset="0"/>
              </a:rPr>
              <a:t>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a:t>
            </a:r>
          </a:p>
          <a:p>
            <a:pPr marL="0" indent="0">
              <a:lnSpc>
                <a:spcPct val="84000"/>
              </a:lnSpc>
              <a:spcBef>
                <a:spcPts val="0"/>
              </a:spcBef>
              <a:buNone/>
            </a:pPr>
            <a:r>
              <a:rPr lang="en-US" sz="1600" dirty="0">
                <a:latin typeface="Ubuntu Mono" panose="020B0509030602030204" pitchFamily="49" charset="0"/>
              </a:rPr>
              <a:t>     return p;</a:t>
            </a:r>
          </a:p>
          <a:p>
            <a:pPr marL="0" indent="0">
              <a:lnSpc>
                <a:spcPct val="84000"/>
              </a:lnSpc>
              <a:spcBef>
                <a:spcPts val="0"/>
              </a:spcBef>
              <a:buNone/>
            </a:pPr>
            <a:r>
              <a:rPr lang="en-US" sz="1600" dirty="0">
                <a:latin typeface="Ubuntu Mono" panose="020B0509030602030204" pitchFamily="49" charset="0"/>
              </a:rPr>
              <a:t>   }</a:t>
            </a:r>
          </a:p>
          <a:p>
            <a:endParaRPr lang="en-US" sz="2000" dirty="0"/>
          </a:p>
        </p:txBody>
      </p:sp>
      <p:sp>
        <p:nvSpPr>
          <p:cNvPr id="8" name="Content Placeholder 7">
            <a:extLst>
              <a:ext uri="{FF2B5EF4-FFF2-40B4-BE49-F238E27FC236}">
                <a16:creationId xmlns:a16="http://schemas.microsoft.com/office/drawing/2014/main" id="{76377964-4B50-D841-ABDB-86865918D8F6}"/>
              </a:ext>
            </a:extLst>
          </p:cNvPr>
          <p:cNvSpPr>
            <a:spLocks noGrp="1"/>
          </p:cNvSpPr>
          <p:nvPr>
            <p:ph sz="half" idx="2"/>
          </p:nvPr>
        </p:nvSpPr>
        <p:spPr/>
        <p:txBody>
          <a:bodyPr/>
          <a:lstStyle/>
          <a:p>
            <a:pPr>
              <a:lnSpc>
                <a:spcPct val="84000"/>
              </a:lnSpc>
              <a:spcBef>
                <a:spcPts val="0"/>
              </a:spcBef>
            </a:pPr>
            <a:r>
              <a:rPr lang="en-US" sz="1800" dirty="0"/>
              <a:t>Safe but expensive solution is</a:t>
            </a:r>
          </a:p>
          <a:p>
            <a:pPr marL="0" indent="0">
              <a:lnSpc>
                <a:spcPct val="84000"/>
              </a:lnSpc>
              <a:spcBef>
                <a:spcPts val="0"/>
              </a:spcBef>
              <a:buNone/>
            </a:pPr>
            <a:endParaRPr lang="en-US" sz="1600" dirty="0">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getP</a:t>
            </a:r>
            <a:r>
              <a:rPr lang="en-US" sz="1600" dirty="0">
                <a:latin typeface="Ubuntu Mono" panose="020B0509030602030204" pitchFamily="49" charset="0"/>
              </a:rPr>
              <a:t>()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if (p == NULL) {</a:t>
            </a:r>
          </a:p>
          <a:p>
            <a:pPr marL="0" indent="0">
              <a:lnSpc>
                <a:spcPct val="84000"/>
              </a:lnSpc>
              <a:spcBef>
                <a:spcPts val="0"/>
              </a:spcBef>
              <a:buNone/>
            </a:pPr>
            <a:r>
              <a:rPr lang="en-US" sz="1600" dirty="0">
                <a:latin typeface="Ubuntu Mono" panose="020B0509030602030204" pitchFamily="49" charset="0"/>
              </a:rPr>
              <a:t>         temp = malloc(</a:t>
            </a:r>
            <a:r>
              <a:rPr lang="en-US" sz="1600" dirty="0" err="1">
                <a:latin typeface="Ubuntu Mono" panose="020B0509030602030204" pitchFamily="49" charset="0"/>
              </a:rPr>
              <a:t>sizeof</a:t>
            </a:r>
            <a:r>
              <a:rPr lang="en-US" sz="1600" dirty="0">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temp-&gt;field1 = …;</a:t>
            </a:r>
          </a:p>
          <a:p>
            <a:pPr marL="0" indent="0">
              <a:lnSpc>
                <a:spcPct val="84000"/>
              </a:lnSpc>
              <a:spcBef>
                <a:spcPts val="0"/>
              </a:spcBef>
              <a:buNone/>
            </a:pPr>
            <a:r>
              <a:rPr lang="en-US" sz="1600" dirty="0">
                <a:latin typeface="Ubuntu Mono" panose="020B0509030602030204" pitchFamily="49" charset="0"/>
              </a:rPr>
              <a:t>         temp-&gt;field2 = …;</a:t>
            </a:r>
          </a:p>
          <a:p>
            <a:pPr marL="0" indent="0">
              <a:lnSpc>
                <a:spcPct val="84000"/>
              </a:lnSpc>
              <a:spcBef>
                <a:spcPts val="0"/>
              </a:spcBef>
              <a:buNone/>
            </a:pPr>
            <a:r>
              <a:rPr lang="en-US" sz="1600" dirty="0">
                <a:latin typeface="Ubuntu Mono" panose="020B0509030602030204" pitchFamily="49" charset="0"/>
              </a:rPr>
              <a:t>         p = temp;</a:t>
            </a:r>
          </a:p>
          <a:p>
            <a:pPr marL="0" indent="0">
              <a:lnSpc>
                <a:spcPct val="84000"/>
              </a:lnSpc>
              <a:spcBef>
                <a:spcPts val="0"/>
              </a:spcBef>
              <a:buNone/>
            </a:pPr>
            <a:r>
              <a:rPr lang="en-US" sz="1600" dirty="0">
                <a:latin typeface="Ubuntu Mono" panose="020B0509030602030204" pitchFamily="49" charset="0"/>
              </a:rPr>
              <a:t>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return p;</a:t>
            </a:r>
          </a:p>
          <a:p>
            <a:pPr marL="0" indent="0">
              <a:lnSpc>
                <a:spcPct val="84000"/>
              </a:lnSpc>
              <a:spcBef>
                <a:spcPts val="0"/>
              </a:spcBef>
              <a:buNone/>
            </a:pPr>
            <a:r>
              <a:rPr lang="en-US" sz="1600" dirty="0">
                <a:latin typeface="Ubuntu Mono" panose="020B0509030602030204" pitchFamily="49" charset="0"/>
              </a:rPr>
              <a:t>   }</a:t>
            </a:r>
          </a:p>
        </p:txBody>
      </p:sp>
      <p:sp>
        <p:nvSpPr>
          <p:cNvPr id="3" name="Rectangle 2">
            <a:extLst>
              <a:ext uri="{FF2B5EF4-FFF2-40B4-BE49-F238E27FC236}">
                <a16:creationId xmlns:a16="http://schemas.microsoft.com/office/drawing/2014/main" id="{2D3990A6-B9D7-4B46-A13D-737E0123BFD4}"/>
              </a:ext>
            </a:extLst>
          </p:cNvPr>
          <p:cNvSpPr/>
          <p:nvPr/>
        </p:nvSpPr>
        <p:spPr>
          <a:xfrm>
            <a:off x="1828800" y="5088895"/>
            <a:ext cx="6400800" cy="892552"/>
          </a:xfrm>
          <a:prstGeom prst="rect">
            <a:avLst/>
          </a:prstGeom>
        </p:spPr>
        <p:txBody>
          <a:bodyPr wrap="square">
            <a:spAutoFit/>
          </a:bodyPr>
          <a:lstStyle/>
          <a:p>
            <a:r>
              <a:rPr lang="en-US" sz="2000" dirty="0">
                <a:latin typeface="Gill Sans Light" panose="020B0302020104020203" pitchFamily="34" charset="-79"/>
                <a:cs typeface="Gill Sans Light" panose="020B0302020104020203" pitchFamily="34" charset="-79"/>
              </a:rPr>
              <a:t>Does this work?</a:t>
            </a:r>
          </a:p>
          <a:p>
            <a:pPr marL="285750" indent="-285750">
              <a:buFont typeface="Arial" panose="020B0604020202020204" pitchFamily="34" charset="0"/>
              <a:buChar char="•"/>
            </a:pPr>
            <a:r>
              <a:rPr lang="en-US" sz="1600" dirty="0">
                <a:latin typeface="Gill Sans Light" panose="020B0302020104020203" pitchFamily="34" charset="-79"/>
                <a:cs typeface="Gill Sans Light" panose="020B0302020104020203" pitchFamily="34" charset="-79"/>
              </a:rPr>
              <a:t>No! Compiler/HW could make </a:t>
            </a:r>
            <a:r>
              <a:rPr lang="en-US" sz="1600" dirty="0">
                <a:latin typeface="Ubuntu Mono" panose="020B0509030602030204" pitchFamily="49" charset="0"/>
                <a:cs typeface="Gill Sans Light" panose="020B0302020104020203" pitchFamily="34" charset="-79"/>
              </a:rPr>
              <a:t>p</a:t>
            </a:r>
            <a:r>
              <a:rPr lang="en-US" sz="1600" dirty="0">
                <a:latin typeface="Gill Sans Light" panose="020B0302020104020203" pitchFamily="34" charset="-79"/>
                <a:cs typeface="Gill Sans Light" panose="020B0302020104020203" pitchFamily="34" charset="-79"/>
              </a:rPr>
              <a:t> point to </a:t>
            </a:r>
            <a:r>
              <a:rPr lang="en-US" sz="1600" dirty="0">
                <a:latin typeface="Ubuntu Mono" panose="020B0509030602030204" pitchFamily="49" charset="0"/>
                <a:cs typeface="Gill Sans Light" panose="020B0302020104020203" pitchFamily="34" charset="-79"/>
              </a:rPr>
              <a:t>temp</a:t>
            </a:r>
            <a:r>
              <a:rPr lang="en-US" sz="1600" dirty="0">
                <a:latin typeface="Gill Sans Light" panose="020B0302020104020203" pitchFamily="34" charset="-79"/>
                <a:cs typeface="Gill Sans Light" panose="020B0302020104020203" pitchFamily="34" charset="-79"/>
              </a:rPr>
              <a:t> before its fields are set</a:t>
            </a:r>
          </a:p>
          <a:p>
            <a:pPr marL="285750" indent="-285750">
              <a:buFont typeface="Arial" panose="020B0604020202020204" pitchFamily="34" charset="0"/>
              <a:buChar char="•"/>
            </a:pPr>
            <a:r>
              <a:rPr lang="en-US" sz="1600" dirty="0">
                <a:latin typeface="Gill Sans Light" panose="020B0302020104020203" pitchFamily="34" charset="-79"/>
                <a:cs typeface="Gill Sans Light" panose="020B0302020104020203" pitchFamily="34" charset="-79"/>
              </a:rPr>
              <a:t>This is called </a:t>
            </a:r>
            <a:r>
              <a:rPr lang="en-US" sz="1600" dirty="0">
                <a:solidFill>
                  <a:srgbClr val="FF0000"/>
                </a:solidFill>
                <a:latin typeface="Gill Sans Light" panose="020B0302020104020203" pitchFamily="34" charset="-79"/>
                <a:cs typeface="Gill Sans Light" panose="020B0302020104020203" pitchFamily="34" charset="-79"/>
              </a:rPr>
              <a:t>double-checked locking</a:t>
            </a:r>
          </a:p>
        </p:txBody>
      </p:sp>
    </p:spTree>
    <p:extLst>
      <p:ext uri="{BB962C8B-B14F-4D97-AF65-F5344CB8AC3E}">
        <p14:creationId xmlns:p14="http://schemas.microsoft.com/office/powerpoint/2010/main" val="59547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ldLvl="2"/>
      <p:bldP spid="8" grpId="0" uiExpand="1"/>
      <p:bldP spid="3" grpId="0" build="p" bldLvl="2"/>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ko-KR" dirty="0"/>
              <a:t>Example: Bounded Buffer </a:t>
            </a:r>
            <a:br>
              <a:rPr lang="en-US" altLang="ko-KR" dirty="0"/>
            </a:br>
            <a:r>
              <a:rPr lang="en-US" altLang="ko-KR" dirty="0"/>
              <a:t>for Producer-Consumer Problem</a:t>
            </a:r>
          </a:p>
        </p:txBody>
      </p:sp>
      <p:sp>
        <p:nvSpPr>
          <p:cNvPr id="462851" name="Rectangle 3"/>
          <p:cNvSpPr>
            <a:spLocks noGrp="1" noChangeArrowheads="1"/>
          </p:cNvSpPr>
          <p:nvPr>
            <p:ph type="body" idx="1"/>
          </p:nvPr>
        </p:nvSpPr>
        <p:spPr/>
        <p:txBody>
          <a:bodyPr/>
          <a:lstStyle/>
          <a:p>
            <a:r>
              <a:rPr lang="en-US" altLang="ko-KR" sz="1800" dirty="0"/>
              <a:t>Problem definition</a:t>
            </a:r>
          </a:p>
          <a:p>
            <a:pPr lvl="1"/>
            <a:r>
              <a:rPr lang="en-US" altLang="ko-KR" sz="1600" dirty="0"/>
              <a:t>Producer puts things into shared buffer</a:t>
            </a:r>
          </a:p>
          <a:p>
            <a:pPr lvl="1"/>
            <a:r>
              <a:rPr lang="en-US" altLang="ko-KR" sz="1600" dirty="0"/>
              <a:t>Consumer takes them out</a:t>
            </a:r>
          </a:p>
          <a:p>
            <a:pPr lvl="1"/>
            <a:r>
              <a:rPr lang="en-US" altLang="ko-KR" sz="1600" dirty="0"/>
              <a:t>Need to synchronize access to this buffer</a:t>
            </a:r>
          </a:p>
          <a:p>
            <a:pPr lvl="1"/>
            <a:r>
              <a:rPr lang="en-US" altLang="ko-KR" sz="1600" dirty="0"/>
              <a:t>Producer needs to wait if buffer is full</a:t>
            </a:r>
          </a:p>
          <a:p>
            <a:pPr lvl="1"/>
            <a:r>
              <a:rPr lang="en-US" altLang="ko-KR" sz="1600" dirty="0"/>
              <a:t>Consumer needs to wait if buffer is empty</a:t>
            </a:r>
          </a:p>
          <a:p>
            <a:pPr lvl="1"/>
            <a:endParaRPr lang="en-US" altLang="ko-KR" sz="1600" dirty="0"/>
          </a:p>
          <a:p>
            <a:r>
              <a:rPr lang="en-US" altLang="ko-KR" sz="1800" dirty="0"/>
              <a:t>Example 1: GCC compiler</a:t>
            </a:r>
          </a:p>
          <a:p>
            <a:pPr lvl="1"/>
            <a:r>
              <a:rPr lang="en-US" altLang="ko-KR" sz="1600" dirty="0"/>
              <a:t>ls | grep foo</a:t>
            </a:r>
          </a:p>
          <a:p>
            <a:pPr lvl="1"/>
            <a:endParaRPr lang="en-US" altLang="ko-KR" sz="1600" dirty="0"/>
          </a:p>
          <a:p>
            <a:r>
              <a:rPr lang="en-US" altLang="ko-KR" sz="1800" dirty="0"/>
              <a:t>Example 2: newspaper vending machine</a:t>
            </a:r>
          </a:p>
          <a:p>
            <a:pPr lvl="1"/>
            <a:r>
              <a:rPr lang="en-US" altLang="ko-KR" sz="1600" dirty="0"/>
              <a:t>Producer can put limited number of newspapers in machine</a:t>
            </a:r>
          </a:p>
          <a:p>
            <a:pPr lvl="1"/>
            <a:r>
              <a:rPr lang="en-US" altLang="ko-KR" sz="1600" dirty="0"/>
              <a:t>Consumer can’t take newspaper out if machine is empty</a:t>
            </a:r>
          </a:p>
          <a:p>
            <a:pPr lvl="1"/>
            <a:endParaRPr lang="ko-KR" altLang="en-US" sz="1600" dirty="0"/>
          </a:p>
        </p:txBody>
      </p:sp>
      <p:grpSp>
        <p:nvGrpSpPr>
          <p:cNvPr id="462858" name="Group 10"/>
          <p:cNvGrpSpPr>
            <a:grpSpLocks/>
          </p:cNvGrpSpPr>
          <p:nvPr/>
        </p:nvGrpSpPr>
        <p:grpSpPr bwMode="auto">
          <a:xfrm>
            <a:off x="4947741" y="1705025"/>
            <a:ext cx="3606762" cy="572502"/>
            <a:chOff x="1392" y="624"/>
            <a:chExt cx="3024" cy="528"/>
          </a:xfrm>
        </p:grpSpPr>
        <p:sp>
          <p:nvSpPr>
            <p:cNvPr id="27654" name="Rectangle 4"/>
            <p:cNvSpPr>
              <a:spLocks noChangeArrowheads="1"/>
            </p:cNvSpPr>
            <p:nvPr/>
          </p:nvSpPr>
          <p:spPr bwMode="auto">
            <a:xfrm>
              <a:off x="1392" y="624"/>
              <a:ext cx="864" cy="528"/>
            </a:xfrm>
            <a:prstGeom prst="rect">
              <a:avLst/>
            </a:prstGeom>
            <a:solidFill>
              <a:schemeClr val="bg2">
                <a:lumMod val="75000"/>
              </a:schemeClr>
            </a:solidFill>
            <a:ln w="254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600" b="0">
                  <a:latin typeface="Gill Sans Light" panose="020B0302020104020203" pitchFamily="34" charset="-79"/>
                  <a:ea typeface="Gill Sans" charset="0"/>
                  <a:cs typeface="Gill Sans Light" panose="020B0302020104020203" pitchFamily="34" charset="-79"/>
                </a:rPr>
                <a:t>Producer</a:t>
              </a:r>
            </a:p>
          </p:txBody>
        </p:sp>
        <p:sp>
          <p:nvSpPr>
            <p:cNvPr id="27655" name="Rectangle 5"/>
            <p:cNvSpPr>
              <a:spLocks noChangeArrowheads="1"/>
            </p:cNvSpPr>
            <p:nvPr/>
          </p:nvSpPr>
          <p:spPr bwMode="auto">
            <a:xfrm>
              <a:off x="3504" y="624"/>
              <a:ext cx="912" cy="528"/>
            </a:xfrm>
            <a:prstGeom prst="rect">
              <a:avLst/>
            </a:prstGeom>
            <a:solidFill>
              <a:schemeClr val="accent3">
                <a:lumMod val="75000"/>
              </a:schemeClr>
            </a:solidFill>
            <a:ln w="254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600" b="0" dirty="0">
                  <a:latin typeface="Gill Sans Light" panose="020B0302020104020203" pitchFamily="34" charset="-79"/>
                  <a:ea typeface="Gill Sans" charset="0"/>
                  <a:cs typeface="Gill Sans Light" panose="020B0302020104020203" pitchFamily="34" charset="-79"/>
                </a:rPr>
                <a:t>Consumer</a:t>
              </a:r>
            </a:p>
          </p:txBody>
        </p:sp>
        <p:sp>
          <p:nvSpPr>
            <p:cNvPr id="27656" name="Rectangle 7"/>
            <p:cNvSpPr>
              <a:spLocks noChangeArrowheads="1"/>
            </p:cNvSpPr>
            <p:nvPr/>
          </p:nvSpPr>
          <p:spPr bwMode="auto">
            <a:xfrm>
              <a:off x="2592" y="720"/>
              <a:ext cx="576" cy="336"/>
            </a:xfrm>
            <a:prstGeom prst="rect">
              <a:avLst/>
            </a:prstGeom>
            <a:solidFill>
              <a:schemeClr val="accent5">
                <a:lumMod val="20000"/>
                <a:lumOff val="80000"/>
              </a:schemeClr>
            </a:solidFill>
            <a:ln w="254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600" b="0">
                  <a:latin typeface="Gill Sans Light" panose="020B0302020104020203" pitchFamily="34" charset="-79"/>
                  <a:ea typeface="Gill Sans" charset="0"/>
                  <a:cs typeface="Gill Sans Light" panose="020B0302020104020203" pitchFamily="34" charset="-79"/>
                </a:rPr>
                <a:t>Buffer</a:t>
              </a:r>
            </a:p>
          </p:txBody>
        </p:sp>
        <p:sp>
          <p:nvSpPr>
            <p:cNvPr id="27657" name="Line 8"/>
            <p:cNvSpPr>
              <a:spLocks noChangeShapeType="1"/>
            </p:cNvSpPr>
            <p:nvPr/>
          </p:nvSpPr>
          <p:spPr bwMode="auto">
            <a:xfrm>
              <a:off x="2298" y="888"/>
              <a:ext cx="252" cy="0"/>
            </a:xfrm>
            <a:prstGeom prst="line">
              <a:avLst/>
            </a:prstGeom>
            <a:noFill/>
            <a:ln w="254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1600" dirty="0">
                <a:latin typeface="Gill Sans Light" panose="020B0302020104020203" pitchFamily="34" charset="-79"/>
                <a:ea typeface="Gill Sans" charset="0"/>
                <a:cs typeface="Gill Sans Light" panose="020B0302020104020203" pitchFamily="34" charset="-79"/>
              </a:endParaRPr>
            </a:p>
          </p:txBody>
        </p:sp>
        <p:sp>
          <p:nvSpPr>
            <p:cNvPr id="27658" name="Line 9"/>
            <p:cNvSpPr>
              <a:spLocks noChangeShapeType="1"/>
            </p:cNvSpPr>
            <p:nvPr/>
          </p:nvSpPr>
          <p:spPr bwMode="auto">
            <a:xfrm>
              <a:off x="3210" y="888"/>
              <a:ext cx="252" cy="0"/>
            </a:xfrm>
            <a:prstGeom prst="line">
              <a:avLst/>
            </a:prstGeom>
            <a:noFill/>
            <a:ln w="254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1600">
                <a:latin typeface="Gill Sans Light" panose="020B0302020104020203" pitchFamily="34" charset="-79"/>
                <a:ea typeface="Gill Sans" charset="0"/>
                <a:cs typeface="Gill Sans Light" panose="020B0302020104020203" pitchFamily="34" charset="-79"/>
              </a:endParaRPr>
            </a:p>
          </p:txBody>
        </p:sp>
      </p:grpSp>
      <p:pic>
        <p:nvPicPr>
          <p:cNvPr id="2052" name="Picture 4" descr="Newspaper boxes">
            <a:extLst>
              <a:ext uri="{FF2B5EF4-FFF2-40B4-BE49-F238E27FC236}">
                <a16:creationId xmlns:a16="http://schemas.microsoft.com/office/drawing/2014/main" id="{0FA6C709-00DC-5C42-AAC9-3C8EF1C5883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514656" flipH="1">
            <a:off x="6600731" y="4358849"/>
            <a:ext cx="2189001" cy="145933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21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28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28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2851">
                                            <p:txEl>
                                              <p:pRg st="2" end="2"/>
                                            </p:txEl>
                                          </p:spTgt>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462858"/>
                                        </p:tgtEl>
                                        <p:attrNameLst>
                                          <p:attrName>style.visibility</p:attrName>
                                        </p:attrNameLst>
                                      </p:cBhvr>
                                      <p:to>
                                        <p:strVal val="visible"/>
                                      </p:to>
                                    </p:set>
                                    <p:animEffect transition="in" filter="wipe(left)">
                                      <p:cBhvr>
                                        <p:cTn id="13" dur="500"/>
                                        <p:tgtEl>
                                          <p:spTgt spid="46285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62851">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62851">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62851">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62851">
                                            <p:txEl>
                                              <p:pRg st="7" end="7"/>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2851">
                                            <p:txEl>
                                              <p:pRg st="8" end="8"/>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62851">
                                            <p:txEl>
                                              <p:pRg st="10" end="10"/>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2851">
                                            <p:txEl>
                                              <p:pRg st="11" end="11"/>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62851">
                                            <p:txEl>
                                              <p:pRg st="12" end="1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ko-KR" dirty="0"/>
              <a:t>Bounded Buffer:</a:t>
            </a:r>
            <a:br>
              <a:rPr lang="en-US" altLang="ko-KR" dirty="0"/>
            </a:br>
            <a:r>
              <a:rPr lang="en-US" altLang="ko-KR" dirty="0"/>
              <a:t>Correctness Constraints</a:t>
            </a:r>
          </a:p>
        </p:txBody>
      </p:sp>
      <p:sp>
        <p:nvSpPr>
          <p:cNvPr id="28675" name="Rectangle 3"/>
          <p:cNvSpPr>
            <a:spLocks noGrp="1" noChangeArrowheads="1"/>
          </p:cNvSpPr>
          <p:nvPr>
            <p:ph type="body" idx="1"/>
          </p:nvPr>
        </p:nvSpPr>
        <p:spPr/>
        <p:txBody>
          <a:bodyPr/>
          <a:lstStyle/>
          <a:p>
            <a:pPr>
              <a:lnSpc>
                <a:spcPct val="200000"/>
              </a:lnSpc>
            </a:pPr>
            <a:r>
              <a:rPr lang="en-US" altLang="ko-KR" sz="2000" dirty="0"/>
              <a:t>Consumer must wait for producer if buffer is empty (</a:t>
            </a:r>
            <a:r>
              <a:rPr lang="en-US" altLang="ko-KR" sz="2000" dirty="0">
                <a:solidFill>
                  <a:srgbClr val="FF0000"/>
                </a:solidFill>
              </a:rPr>
              <a:t>scheduling constraint</a:t>
            </a:r>
            <a:r>
              <a:rPr lang="en-US" altLang="ko-KR" sz="2000" dirty="0"/>
              <a:t>)</a:t>
            </a:r>
          </a:p>
          <a:p>
            <a:pPr>
              <a:lnSpc>
                <a:spcPct val="200000"/>
              </a:lnSpc>
            </a:pPr>
            <a:r>
              <a:rPr lang="en-US" altLang="ko-KR" sz="2000" dirty="0"/>
              <a:t>Producer must wait for consumer if buffer is full (</a:t>
            </a:r>
            <a:r>
              <a:rPr lang="en-US" altLang="ko-KR" sz="2000" dirty="0">
                <a:solidFill>
                  <a:srgbClr val="FF0000"/>
                </a:solidFill>
              </a:rPr>
              <a:t>scheduling constraint</a:t>
            </a:r>
            <a:r>
              <a:rPr lang="en-US" altLang="ko-KR" sz="2000" dirty="0"/>
              <a:t>)</a:t>
            </a:r>
          </a:p>
          <a:p>
            <a:pPr>
              <a:lnSpc>
                <a:spcPct val="200000"/>
              </a:lnSpc>
            </a:pPr>
            <a:r>
              <a:rPr lang="en-US" altLang="ko-KR" sz="2000" dirty="0"/>
              <a:t>Only one thread can manipulate buffer at any time (</a:t>
            </a:r>
            <a:r>
              <a:rPr lang="en-US" altLang="ko-KR" sz="2000" dirty="0">
                <a:solidFill>
                  <a:srgbClr val="FF0000"/>
                </a:solidFill>
              </a:rPr>
              <a:t>mutual exclusion</a:t>
            </a:r>
            <a:r>
              <a:rPr lang="en-US" altLang="ko-KR" sz="2000" dirty="0"/>
              <a:t>)</a:t>
            </a:r>
          </a:p>
        </p:txBody>
      </p:sp>
    </p:spTree>
    <p:extLst>
      <p:ext uri="{BB962C8B-B14F-4D97-AF65-F5344CB8AC3E}">
        <p14:creationId xmlns:p14="http://schemas.microsoft.com/office/powerpoint/2010/main" val="182512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Bounded Buffer With Mutex</a:t>
            </a:r>
          </a:p>
        </p:txBody>
      </p:sp>
      <p:sp>
        <p:nvSpPr>
          <p:cNvPr id="9" name="Content Placeholder 8">
            <a:extLst>
              <a:ext uri="{FF2B5EF4-FFF2-40B4-BE49-F238E27FC236}">
                <a16:creationId xmlns:a16="http://schemas.microsoft.com/office/drawing/2014/main" id="{D1E993C0-62A4-E743-997B-AF95B2BC6275}"/>
              </a:ext>
            </a:extLst>
          </p:cNvPr>
          <p:cNvSpPr>
            <a:spLocks noGrp="1"/>
          </p:cNvSpPr>
          <p:nvPr>
            <p:ph idx="1"/>
          </p:nvPr>
        </p:nvSpPr>
        <p:spPr>
          <a:xfrm>
            <a:off x="628650" y="4127792"/>
            <a:ext cx="7886700" cy="2517484"/>
          </a:xfrm>
        </p:spPr>
        <p:txBody>
          <a:bodyPr/>
          <a:lstStyle/>
          <a:p>
            <a:r>
              <a:rPr lang="en-US" sz="1600" dirty="0"/>
              <a:t>If </a:t>
            </a:r>
            <a:r>
              <a:rPr lang="en-US" sz="1400" dirty="0" err="1">
                <a:latin typeface="Ubuntu Mono" panose="020B0509030602030204" pitchFamily="49" charset="0"/>
              </a:rPr>
              <a:t>try_to_consume</a:t>
            </a:r>
            <a:r>
              <a:rPr lang="en-US" sz="1400" dirty="0">
                <a:latin typeface="Ubuntu Mono" panose="020B0509030602030204" pitchFamily="49" charset="0"/>
              </a:rPr>
              <a:t>()</a:t>
            </a:r>
            <a:r>
              <a:rPr lang="en-US" sz="1600" dirty="0"/>
              <a:t> returns </a:t>
            </a:r>
            <a:r>
              <a:rPr lang="en-US" sz="1400" dirty="0">
                <a:latin typeface="Ubuntu Mono" panose="020B0509030602030204" pitchFamily="49" charset="0"/>
              </a:rPr>
              <a:t>NULL</a:t>
            </a:r>
            <a:r>
              <a:rPr lang="en-US" sz="1600" dirty="0"/>
              <a:t>, do we know buffer is empty?</a:t>
            </a:r>
          </a:p>
          <a:p>
            <a:pPr lvl="1"/>
            <a:r>
              <a:rPr lang="en-US" sz="1400" dirty="0"/>
              <a:t>No! Producer might have filled buffer </a:t>
            </a:r>
          </a:p>
          <a:p>
            <a:pPr lvl="1"/>
            <a:r>
              <a:rPr lang="en-US" sz="1400" dirty="0"/>
              <a:t>We only know buffer </a:t>
            </a:r>
            <a:r>
              <a:rPr lang="en-US" sz="1400" dirty="0">
                <a:solidFill>
                  <a:srgbClr val="FF0000"/>
                </a:solidFill>
              </a:rPr>
              <a:t>was</a:t>
            </a:r>
            <a:r>
              <a:rPr lang="en-US" sz="1400" dirty="0"/>
              <a:t> empty when we tried</a:t>
            </a:r>
          </a:p>
          <a:p>
            <a:pPr lvl="1"/>
            <a:r>
              <a:rPr lang="en-US" sz="1400" dirty="0"/>
              <a:t>After unlocking mutex our knowledge of buffer might not be accurate</a:t>
            </a:r>
          </a:p>
          <a:p>
            <a:pPr lvl="1"/>
            <a:r>
              <a:rPr lang="en-US" sz="1400" dirty="0"/>
              <a:t>We only know state of buffer while holding the lock!</a:t>
            </a:r>
          </a:p>
          <a:p>
            <a:r>
              <a:rPr lang="en-US" sz="1600" dirty="0"/>
              <a:t>Is it a good idea to do  </a:t>
            </a:r>
            <a:r>
              <a:rPr lang="en-US" sz="1400" dirty="0">
                <a:latin typeface="Ubuntu Mono" panose="020B0509030602030204" pitchFamily="49" charset="0"/>
              </a:rPr>
              <a:t>while(</a:t>
            </a:r>
            <a:r>
              <a:rPr lang="en-US" sz="1400" dirty="0" err="1">
                <a:latin typeface="Ubuntu Mono" panose="020B0509030602030204" pitchFamily="49" charset="0"/>
              </a:rPr>
              <a:t>try_to_consume</a:t>
            </a:r>
            <a:r>
              <a:rPr lang="en-US" sz="1400" dirty="0">
                <a:latin typeface="Ubuntu Mono" panose="020B0509030602030204" pitchFamily="49" charset="0"/>
              </a:rPr>
              <a:t>() != NULL)</a:t>
            </a:r>
            <a:r>
              <a:rPr lang="en-US" sz="1600" dirty="0"/>
              <a:t>?</a:t>
            </a:r>
          </a:p>
          <a:p>
            <a:pPr lvl="1"/>
            <a:r>
              <a:rPr lang="en-US" sz="1400" dirty="0"/>
              <a:t>This will delay producer’s thread from putting items on buffer </a:t>
            </a:r>
          </a:p>
          <a:p>
            <a:pPr lvl="1"/>
            <a:r>
              <a:rPr lang="en-US" sz="1400" dirty="0"/>
              <a:t>This is bad for everyone!</a:t>
            </a:r>
          </a:p>
        </p:txBody>
      </p:sp>
      <p:sp>
        <p:nvSpPr>
          <p:cNvPr id="12" name="Rectangle 11">
            <a:extLst>
              <a:ext uri="{FF2B5EF4-FFF2-40B4-BE49-F238E27FC236}">
                <a16:creationId xmlns:a16="http://schemas.microsoft.com/office/drawing/2014/main" id="{F4F1E2EC-9ED8-E341-942A-CC992E0F9257}"/>
              </a:ext>
            </a:extLst>
          </p:cNvPr>
          <p:cNvSpPr/>
          <p:nvPr/>
        </p:nvSpPr>
        <p:spPr>
          <a:xfrm>
            <a:off x="1350893" y="1647674"/>
            <a:ext cx="2936185" cy="2246769"/>
          </a:xfrm>
          <a:prstGeom prst="rect">
            <a:avLst/>
          </a:prstGeom>
        </p:spPr>
        <p:txBody>
          <a:bodyPr wrap="square">
            <a:spAutoFit/>
          </a:bodyPr>
          <a:lstStyle/>
          <a:p>
            <a:pPr marL="0" indent="0" defTabSz="914400">
              <a:buNone/>
            </a:pPr>
            <a:r>
              <a:rPr lang="en-US" sz="1400" dirty="0" err="1">
                <a:latin typeface="Ubuntu Mono" panose="020B0509030602030204" pitchFamily="49" charset="0"/>
              </a:rPr>
              <a:t>try_to_produce</a:t>
            </a:r>
            <a:r>
              <a:rPr lang="en-US" sz="1400" dirty="0">
                <a:latin typeface="Ubuntu Mono" panose="020B0509030602030204" pitchFamily="49" charset="0"/>
              </a:rPr>
              <a:t>(item) {</a:t>
            </a:r>
          </a:p>
          <a:p>
            <a:pPr marL="0" indent="0" defTabSz="91440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BBMutex.lock</a:t>
            </a:r>
            <a:r>
              <a:rPr lang="en-US" sz="1400" dirty="0">
                <a:solidFill>
                  <a:srgbClr val="FF0000"/>
                </a:solidFill>
                <a:latin typeface="Ubuntu Mono" panose="020B0509030602030204" pitchFamily="49" charset="0"/>
              </a:rPr>
              <a:t>();</a:t>
            </a:r>
          </a:p>
          <a:p>
            <a:pPr marL="0" indent="0" defTabSz="914400">
              <a:buNone/>
            </a:pPr>
            <a:r>
              <a:rPr lang="en-US" sz="1400" dirty="0">
                <a:latin typeface="Ubuntu Mono" panose="020B0509030602030204" pitchFamily="49" charset="0"/>
              </a:rPr>
              <a:t>   success = FALSE;</a:t>
            </a:r>
          </a:p>
          <a:p>
            <a:pPr marL="0" indent="0" defTabSz="914400">
              <a:buNone/>
            </a:pPr>
            <a:r>
              <a:rPr lang="en-US" sz="1400" dirty="0">
                <a:latin typeface="Ubuntu Mono" panose="020B0509030602030204" pitchFamily="49" charset="0"/>
              </a:rPr>
              <a:t>   if (</a:t>
            </a:r>
            <a:r>
              <a:rPr lang="en-US" sz="1400" dirty="0" err="1">
                <a:latin typeface="Ubuntu Mono" panose="020B0509030602030204" pitchFamily="49" charset="0"/>
              </a:rPr>
              <a:t>buffer.size</a:t>
            </a:r>
            <a:r>
              <a:rPr lang="en-US" sz="1400" dirty="0">
                <a:latin typeface="Ubuntu Mono" panose="020B0509030602030204" pitchFamily="49" charset="0"/>
              </a:rPr>
              <a:t>() &lt; MAX) {</a:t>
            </a:r>
          </a:p>
          <a:p>
            <a:pPr marL="0" indent="0" defTabSz="914400">
              <a:buNone/>
            </a:pPr>
            <a:r>
              <a:rPr lang="en-US" sz="1400" dirty="0">
                <a:latin typeface="Ubuntu Mono" panose="020B0509030602030204" pitchFamily="49" charset="0"/>
              </a:rPr>
              <a:t>      </a:t>
            </a:r>
            <a:r>
              <a:rPr lang="en-US" sz="1400" dirty="0" err="1">
                <a:latin typeface="Ubuntu Mono" panose="020B0509030602030204" pitchFamily="49" charset="0"/>
              </a:rPr>
              <a:t>buffer.enqueue</a:t>
            </a:r>
            <a:r>
              <a:rPr lang="en-US" sz="1400" dirty="0">
                <a:latin typeface="Ubuntu Mono" panose="020B0509030602030204" pitchFamily="49" charset="0"/>
              </a:rPr>
              <a:t>(item);</a:t>
            </a:r>
          </a:p>
          <a:p>
            <a:pPr marL="0" indent="0" defTabSz="914400">
              <a:buNone/>
            </a:pPr>
            <a:r>
              <a:rPr lang="en-US" sz="1400" dirty="0">
                <a:latin typeface="Ubuntu Mono" panose="020B0509030602030204" pitchFamily="49" charset="0"/>
              </a:rPr>
              <a:t>      success = TRUE;</a:t>
            </a:r>
          </a:p>
          <a:p>
            <a:pPr marL="0" indent="0" defTabSz="914400">
              <a:buNone/>
            </a:pPr>
            <a:r>
              <a:rPr lang="en-US" sz="1400" dirty="0">
                <a:latin typeface="Ubuntu Mono" panose="020B0509030602030204" pitchFamily="49" charset="0"/>
              </a:rPr>
              <a:t>   }</a:t>
            </a:r>
          </a:p>
          <a:p>
            <a:pPr marL="0" indent="0" defTabSz="91440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BBMutex.unlock</a:t>
            </a:r>
            <a:r>
              <a:rPr lang="en-US" sz="1400" dirty="0">
                <a:solidFill>
                  <a:srgbClr val="FF0000"/>
                </a:solidFill>
                <a:latin typeface="Ubuntu Mono" panose="020B0509030602030204" pitchFamily="49" charset="0"/>
              </a:rPr>
              <a:t>();</a:t>
            </a:r>
          </a:p>
          <a:p>
            <a:pPr marL="0" indent="0" defTabSz="914400">
              <a:buNone/>
            </a:pPr>
            <a:r>
              <a:rPr lang="en-US" sz="1400" dirty="0">
                <a:latin typeface="Ubuntu Mono" panose="020B0509030602030204" pitchFamily="49" charset="0"/>
              </a:rPr>
              <a:t>   return success;</a:t>
            </a:r>
          </a:p>
          <a:p>
            <a:pPr marL="0" indent="0" defTabSz="914400">
              <a:buNone/>
            </a:pPr>
            <a:r>
              <a:rPr lang="en-US" sz="1400" dirty="0">
                <a:latin typeface="Ubuntu Mono" panose="020B0509030602030204" pitchFamily="49" charset="0"/>
              </a:rPr>
              <a:t>}</a:t>
            </a:r>
          </a:p>
        </p:txBody>
      </p:sp>
      <p:sp>
        <p:nvSpPr>
          <p:cNvPr id="14" name="Rectangle 13">
            <a:extLst>
              <a:ext uri="{FF2B5EF4-FFF2-40B4-BE49-F238E27FC236}">
                <a16:creationId xmlns:a16="http://schemas.microsoft.com/office/drawing/2014/main" id="{DEDDFC59-6EC7-CD4D-A00E-DAE7B1BED48C}"/>
              </a:ext>
            </a:extLst>
          </p:cNvPr>
          <p:cNvSpPr/>
          <p:nvPr/>
        </p:nvSpPr>
        <p:spPr>
          <a:xfrm>
            <a:off x="5459082" y="1647674"/>
            <a:ext cx="2936185" cy="2031325"/>
          </a:xfrm>
          <a:prstGeom prst="rect">
            <a:avLst/>
          </a:prstGeom>
        </p:spPr>
        <p:txBody>
          <a:bodyPr wrap="square">
            <a:spAutoFit/>
          </a:bodyPr>
          <a:lstStyle/>
          <a:p>
            <a:pPr marL="0" indent="0">
              <a:buNone/>
            </a:pPr>
            <a:r>
              <a:rPr lang="en-US" sz="1400" dirty="0" err="1">
                <a:latin typeface="Ubuntu Mono" panose="020B0509030602030204" pitchFamily="49" charset="0"/>
              </a:rPr>
              <a:t>try_to_consume</a:t>
            </a:r>
            <a:r>
              <a:rPr lang="en-US" sz="1400" dirty="0">
                <a:latin typeface="Ubuntu Mono" panose="020B0509030602030204" pitchFamily="49" charset="0"/>
              </a:rPr>
              <a:t>() {</a:t>
            </a:r>
          </a:p>
          <a:p>
            <a:pPr marL="0" indent="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BBMutex.lock</a:t>
            </a:r>
            <a:r>
              <a:rPr lang="en-US" sz="1400" dirty="0">
                <a:solidFill>
                  <a:srgbClr val="FF0000"/>
                </a:solidFill>
                <a:latin typeface="Ubuntu Mono" panose="020B0509030602030204" pitchFamily="49" charset="0"/>
              </a:rPr>
              <a:t>();</a:t>
            </a:r>
          </a:p>
          <a:p>
            <a:pPr marL="0" indent="0">
              <a:buNone/>
            </a:pPr>
            <a:r>
              <a:rPr lang="en-US" sz="1400" dirty="0">
                <a:latin typeface="Ubuntu Mono" panose="020B0509030602030204" pitchFamily="49" charset="0"/>
              </a:rPr>
              <a:t>   item = NULL;</a:t>
            </a:r>
          </a:p>
          <a:p>
            <a:pPr marL="0" indent="0">
              <a:buNone/>
            </a:pPr>
            <a:r>
              <a:rPr lang="en-US" sz="1400" dirty="0">
                <a:latin typeface="Ubuntu Mono" panose="020B0509030602030204" pitchFamily="49" charset="0"/>
              </a:rPr>
              <a:t>   if (!</a:t>
            </a:r>
            <a:r>
              <a:rPr lang="en-US" sz="1400" dirty="0" err="1">
                <a:latin typeface="Ubuntu Mono" panose="020B0509030602030204" pitchFamily="49" charset="0"/>
              </a:rPr>
              <a:t>buffer.isEmpty</a:t>
            </a:r>
            <a:r>
              <a:rPr lang="en-US" sz="1400" dirty="0">
                <a:latin typeface="Ubuntu Mono" panose="020B0509030602030204" pitchFamily="49" charset="0"/>
              </a:rPr>
              <a:t>())</a:t>
            </a:r>
          </a:p>
          <a:p>
            <a:pPr marL="0" indent="0">
              <a:buNone/>
            </a:pPr>
            <a:r>
              <a:rPr lang="en-US" sz="1400" dirty="0">
                <a:latin typeface="Ubuntu Mono" panose="020B0509030602030204" pitchFamily="49" charset="0"/>
              </a:rPr>
              <a:t>      item = </a:t>
            </a:r>
            <a:r>
              <a:rPr lang="en-US" sz="1400" dirty="0" err="1">
                <a:latin typeface="Ubuntu Mono" panose="020B0509030602030204" pitchFamily="49" charset="0"/>
              </a:rPr>
              <a:t>buffer.dequeue</a:t>
            </a:r>
            <a:r>
              <a:rPr lang="en-US" sz="1400" dirty="0">
                <a:latin typeface="Ubuntu Mono" panose="020B0509030602030204" pitchFamily="49" charset="0"/>
              </a:rPr>
              <a:t>();</a:t>
            </a:r>
          </a:p>
          <a:p>
            <a:pPr marL="0" indent="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BBMutex.unlock</a:t>
            </a:r>
            <a:r>
              <a:rPr lang="en-US" sz="1400" dirty="0">
                <a:solidFill>
                  <a:srgbClr val="FF0000"/>
                </a:solidFill>
                <a:latin typeface="Ubuntu Mono" panose="020B0509030602030204" pitchFamily="49" charset="0"/>
              </a:rPr>
              <a:t>();</a:t>
            </a:r>
          </a:p>
          <a:p>
            <a:pPr marL="0" indent="0">
              <a:buNone/>
            </a:pPr>
            <a:r>
              <a:rPr lang="en-US" sz="1400" dirty="0">
                <a:latin typeface="Ubuntu Mono" panose="020B0509030602030204" pitchFamily="49" charset="0"/>
              </a:rPr>
              <a:t>   return item;</a:t>
            </a:r>
          </a:p>
          <a:p>
            <a:pPr marL="0" indent="0">
              <a:buNone/>
            </a:pPr>
            <a:r>
              <a:rPr lang="en-US" sz="1400" dirty="0">
                <a:latin typeface="Ubuntu Mono" panose="020B0509030602030204" pitchFamily="49" charset="0"/>
              </a:rPr>
              <a:t>}</a:t>
            </a:r>
          </a:p>
          <a:p>
            <a:pPr marL="0" indent="0">
              <a:buNone/>
            </a:pPr>
            <a:endParaRPr lang="en-US" sz="1400" dirty="0"/>
          </a:p>
        </p:txBody>
      </p:sp>
    </p:spTree>
    <p:extLst>
      <p:ext uri="{BB962C8B-B14F-4D97-AF65-F5344CB8AC3E}">
        <p14:creationId xmlns:p14="http://schemas.microsoft.com/office/powerpoint/2010/main" val="334609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2"/>
      <p:bldP spid="12" grpId="0" uiExpand="1"/>
      <p:bldP spid="14" grpId="0" uiExpan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solidFill>
                  <a:schemeClr val="bg1">
                    <a:lumMod val="50000"/>
                  </a:schemeClr>
                </a:solidFill>
              </a:rPr>
              <a:t>Race condition</a:t>
            </a:r>
          </a:p>
          <a:p>
            <a:r>
              <a:rPr lang="en-US" dirty="0">
                <a:solidFill>
                  <a:schemeClr val="bg1">
                    <a:lumMod val="50000"/>
                  </a:schemeClr>
                </a:solidFill>
              </a:rPr>
              <a:t>Mutual exclusion and critical section</a:t>
            </a:r>
          </a:p>
          <a:p>
            <a:r>
              <a:rPr lang="en-US" dirty="0">
                <a:solidFill>
                  <a:schemeClr val="bg1">
                    <a:lumMod val="50000"/>
                  </a:schemeClr>
                </a:solidFill>
              </a:rPr>
              <a:t>Mutex</a:t>
            </a:r>
          </a:p>
          <a:p>
            <a:r>
              <a:rPr lang="en-US" dirty="0"/>
              <a:t>Semaphore</a:t>
            </a:r>
          </a:p>
          <a:p>
            <a:r>
              <a:rPr lang="en-US" dirty="0">
                <a:solidFill>
                  <a:schemeClr val="bg1">
                    <a:lumMod val="50000"/>
                  </a:schemeClr>
                </a:solidFill>
              </a:rPr>
              <a:t>Condition variable</a:t>
            </a:r>
          </a:p>
          <a:p>
            <a:r>
              <a:rPr lang="en-US" dirty="0">
                <a:solidFill>
                  <a:schemeClr val="bg1">
                    <a:lumMod val="50000"/>
                  </a:schemeClr>
                </a:solidFill>
              </a:rPr>
              <a:t>Deadlock</a:t>
            </a:r>
          </a:p>
        </p:txBody>
      </p:sp>
    </p:spTree>
    <p:extLst>
      <p:ext uri="{BB962C8B-B14F-4D97-AF65-F5344CB8AC3E}">
        <p14:creationId xmlns:p14="http://schemas.microsoft.com/office/powerpoint/2010/main" val="2453634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ko-KR"/>
              <a:t>Semaphores</a:t>
            </a:r>
          </a:p>
        </p:txBody>
      </p:sp>
      <p:sp>
        <p:nvSpPr>
          <p:cNvPr id="459779" name="Rectangle 3"/>
          <p:cNvSpPr>
            <a:spLocks noGrp="1" noChangeArrowheads="1"/>
          </p:cNvSpPr>
          <p:nvPr>
            <p:ph type="body" idx="1"/>
          </p:nvPr>
        </p:nvSpPr>
        <p:spPr/>
        <p:txBody>
          <a:bodyPr/>
          <a:lstStyle/>
          <a:p>
            <a:r>
              <a:rPr lang="en-US" altLang="ko-KR" sz="2000" dirty="0"/>
              <a:t>Semaphores are a kind of generalized lock</a:t>
            </a:r>
          </a:p>
          <a:p>
            <a:pPr lvl="1"/>
            <a:r>
              <a:rPr lang="en-US" altLang="ko-KR" sz="1800" dirty="0"/>
              <a:t>First defined by </a:t>
            </a:r>
            <a:r>
              <a:rPr lang="en-US" altLang="ko-KR" sz="1800" dirty="0" err="1">
                <a:latin typeface="Dijkstra" pitchFamily="2" charset="0"/>
              </a:rPr>
              <a:t>Dijkstra</a:t>
            </a:r>
            <a:r>
              <a:rPr lang="en-US" altLang="ko-KR" sz="1800" dirty="0"/>
              <a:t> in late 60s</a:t>
            </a:r>
          </a:p>
          <a:p>
            <a:pPr lvl="1"/>
            <a:r>
              <a:rPr lang="en-US" altLang="ko-KR" sz="1800" dirty="0"/>
              <a:t>Main synchronization primitive used in original UNIX</a:t>
            </a:r>
          </a:p>
          <a:p>
            <a:pPr lvl="1"/>
            <a:endParaRPr lang="en-US" altLang="ko-KR" sz="1800" dirty="0"/>
          </a:p>
          <a:p>
            <a:r>
              <a:rPr lang="en-US" altLang="ko-KR" sz="2000" dirty="0"/>
              <a:t>Semaphore has non-negative integer value and 2 operations</a:t>
            </a:r>
          </a:p>
          <a:p>
            <a:pPr lvl="1"/>
            <a:r>
              <a:rPr lang="en-US" altLang="ko-KR" sz="1800" dirty="0">
                <a:solidFill>
                  <a:srgbClr val="FF0000"/>
                </a:solidFill>
                <a:latin typeface="Ubuntu Mono" panose="020B0509030602030204" pitchFamily="49" charset="0"/>
              </a:rPr>
              <a:t>P()</a:t>
            </a:r>
            <a:r>
              <a:rPr lang="en-US" altLang="ko-KR" sz="1800" dirty="0"/>
              <a:t>: atomic operation that waits for semaphore to become positive, </a:t>
            </a:r>
            <a:br>
              <a:rPr lang="en-US" altLang="ko-KR" sz="1800" dirty="0"/>
            </a:br>
            <a:r>
              <a:rPr lang="en-US" altLang="ko-KR" sz="1800" dirty="0"/>
              <a:t>then decrements it by one</a:t>
            </a:r>
          </a:p>
          <a:p>
            <a:pPr lvl="1"/>
            <a:r>
              <a:rPr lang="en-US" altLang="ko-KR" sz="1800" dirty="0">
                <a:solidFill>
                  <a:srgbClr val="FF0000"/>
                </a:solidFill>
                <a:latin typeface="Ubuntu Mono" panose="020B0509030602030204" pitchFamily="49" charset="0"/>
              </a:rPr>
              <a:t>V()</a:t>
            </a:r>
            <a:r>
              <a:rPr lang="en-US" altLang="ko-KR" sz="1800" dirty="0"/>
              <a:t>: atomic operation that increments semaphore by one, </a:t>
            </a:r>
            <a:br>
              <a:rPr lang="en-US" altLang="ko-KR" sz="1800" dirty="0"/>
            </a:br>
            <a:r>
              <a:rPr lang="en-US" altLang="ko-KR" sz="1800" dirty="0"/>
              <a:t>then wakes up a waiting </a:t>
            </a:r>
            <a:r>
              <a:rPr lang="en-US" altLang="ko-KR" sz="1800" dirty="0">
                <a:latin typeface="Ubuntu Mono" panose="020B0509030602030204" pitchFamily="49" charset="0"/>
              </a:rPr>
              <a:t>P()</a:t>
            </a:r>
            <a:r>
              <a:rPr lang="en-US" altLang="ko-KR" sz="1800" dirty="0"/>
              <a:t> (if any)</a:t>
            </a:r>
          </a:p>
          <a:p>
            <a:pPr lvl="1"/>
            <a:r>
              <a:rPr lang="en-US" altLang="ko-KR" sz="1800" dirty="0"/>
              <a:t>In Dutch, </a:t>
            </a:r>
            <a:r>
              <a:rPr lang="en-US" altLang="ko-KR" sz="1800" dirty="0">
                <a:latin typeface="Ubuntu Mono" panose="020B0509030602030204" pitchFamily="49" charset="0"/>
              </a:rPr>
              <a:t>P</a:t>
            </a:r>
            <a:r>
              <a:rPr lang="en-US" altLang="ko-KR" sz="1800" dirty="0"/>
              <a:t> stands for </a:t>
            </a:r>
            <a:r>
              <a:rPr lang="en-US" altLang="ko-KR" sz="1800" i="1" dirty="0" err="1"/>
              <a:t>proberen</a:t>
            </a:r>
            <a:r>
              <a:rPr lang="en-US" altLang="ko-KR" sz="1800" dirty="0"/>
              <a:t> (to test) and </a:t>
            </a:r>
            <a:r>
              <a:rPr lang="en-US" altLang="ko-KR" sz="1800" dirty="0">
                <a:latin typeface="Ubuntu Mono" panose="020B0509030602030204" pitchFamily="49" charset="0"/>
              </a:rPr>
              <a:t>V</a:t>
            </a:r>
            <a:r>
              <a:rPr lang="en-US" altLang="ko-KR" sz="1800" dirty="0"/>
              <a:t> for </a:t>
            </a:r>
            <a:r>
              <a:rPr lang="en-US" altLang="ko-KR" sz="1800" i="1" dirty="0" err="1"/>
              <a:t>verhogen</a:t>
            </a:r>
            <a:r>
              <a:rPr lang="en-US" altLang="ko-KR" sz="1800" dirty="0"/>
              <a:t> (to increment)</a:t>
            </a:r>
          </a:p>
        </p:txBody>
      </p:sp>
      <p:pic>
        <p:nvPicPr>
          <p:cNvPr id="24580" name="Picture 20" descr="MCj03641660000[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42275" y="1676400"/>
            <a:ext cx="473075" cy="91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519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97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97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977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977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977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97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Programmer’s View vs. Reality</a:t>
            </a:r>
          </a:p>
        </p:txBody>
      </p:sp>
      <p:pic>
        <p:nvPicPr>
          <p:cNvPr id="8" name="Content Placeholder 7"/>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73843" t="3297" r="2296" b="6979"/>
          <a:stretch/>
        </p:blipFill>
        <p:spPr>
          <a:xfrm>
            <a:off x="6653330" y="2492288"/>
            <a:ext cx="1779678" cy="3207445"/>
          </a:xfrm>
        </p:spPr>
      </p:pic>
      <p:pic>
        <p:nvPicPr>
          <p:cNvPr id="4" name="Content Placeholder 7">
            <a:extLst>
              <a:ext uri="{FF2B5EF4-FFF2-40B4-BE49-F238E27FC236}">
                <a16:creationId xmlns:a16="http://schemas.microsoft.com/office/drawing/2014/main" id="{4BD8DE43-5B82-8946-A3C9-93DE692AA5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9083" t="3297" r="25557" b="6979"/>
          <a:stretch/>
        </p:blipFill>
        <p:spPr bwMode="auto">
          <a:xfrm>
            <a:off x="4514821" y="2492289"/>
            <a:ext cx="1891497" cy="320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7">
            <a:extLst>
              <a:ext uri="{FF2B5EF4-FFF2-40B4-BE49-F238E27FC236}">
                <a16:creationId xmlns:a16="http://schemas.microsoft.com/office/drawing/2014/main" id="{39D4CEB8-6964-4846-AA9B-4DB816D51FA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5467" t="3297" r="52772" b="6979"/>
          <a:stretch/>
        </p:blipFill>
        <p:spPr bwMode="auto">
          <a:xfrm>
            <a:off x="2644783" y="2492288"/>
            <a:ext cx="1623026" cy="320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7">
            <a:extLst>
              <a:ext uri="{FF2B5EF4-FFF2-40B4-BE49-F238E27FC236}">
                <a16:creationId xmlns:a16="http://schemas.microsoft.com/office/drawing/2014/main" id="{008AFD5E-296E-294F-8A95-6B00E452916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266" t="3297" r="76060" b="6979"/>
          <a:stretch/>
        </p:blipFill>
        <p:spPr bwMode="auto">
          <a:xfrm>
            <a:off x="930375" y="2492288"/>
            <a:ext cx="1467396" cy="320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276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7" name="Rectangle 7"/>
          <p:cNvSpPr>
            <a:spLocks noGrp="1" noChangeArrowheads="1"/>
          </p:cNvSpPr>
          <p:nvPr>
            <p:ph type="title"/>
          </p:nvPr>
        </p:nvSpPr>
        <p:spPr/>
        <p:txBody>
          <a:bodyPr/>
          <a:lstStyle/>
          <a:p>
            <a:r>
              <a:rPr lang="en-US" altLang="ko-KR" dirty="0"/>
              <a:t>Semaphores Are Like Integers, </a:t>
            </a:r>
            <a:br>
              <a:rPr lang="en-US" altLang="ko-KR" dirty="0"/>
            </a:br>
            <a:r>
              <a:rPr lang="en-US" altLang="ko-KR" dirty="0"/>
              <a:t>Except …</a:t>
            </a:r>
          </a:p>
        </p:txBody>
      </p:sp>
      <p:sp>
        <p:nvSpPr>
          <p:cNvPr id="512008" name="Rectangle 8"/>
          <p:cNvSpPr>
            <a:spLocks noGrp="1" noChangeArrowheads="1"/>
          </p:cNvSpPr>
          <p:nvPr>
            <p:ph type="body" idx="1"/>
          </p:nvPr>
        </p:nvSpPr>
        <p:spPr/>
        <p:txBody>
          <a:bodyPr/>
          <a:lstStyle/>
          <a:p>
            <a:r>
              <a:rPr lang="en-US" altLang="ko-KR" sz="1600" dirty="0"/>
              <a:t>No negative values</a:t>
            </a:r>
          </a:p>
          <a:p>
            <a:pPr lvl="1"/>
            <a:endParaRPr lang="en-US" altLang="ko-KR" sz="1200" dirty="0"/>
          </a:p>
          <a:p>
            <a:r>
              <a:rPr lang="en-US" altLang="ko-KR" sz="1600" dirty="0"/>
              <a:t>Only available operations are </a:t>
            </a:r>
            <a:r>
              <a:rPr lang="en-US" altLang="ko-KR" sz="1600" dirty="0">
                <a:latin typeface="Ubuntu Mono" panose="020B0509030602030204" pitchFamily="49" charset="0"/>
              </a:rPr>
              <a:t>P</a:t>
            </a:r>
            <a:r>
              <a:rPr lang="en-US" altLang="ko-KR" sz="1600" dirty="0"/>
              <a:t> &amp; </a:t>
            </a:r>
            <a:r>
              <a:rPr lang="en-US" altLang="ko-KR" sz="1600" dirty="0">
                <a:latin typeface="Ubuntu Mono" panose="020B0509030602030204" pitchFamily="49" charset="0"/>
              </a:rPr>
              <a:t>V</a:t>
            </a:r>
            <a:r>
              <a:rPr lang="en-US" altLang="ko-KR" sz="1600" dirty="0"/>
              <a:t> </a:t>
            </a:r>
          </a:p>
          <a:p>
            <a:pPr lvl="1"/>
            <a:r>
              <a:rPr lang="en-US" altLang="ko-KR" sz="1400" dirty="0"/>
              <a:t>Cannot read/write value, except to set it initially</a:t>
            </a:r>
          </a:p>
          <a:p>
            <a:pPr lvl="1"/>
            <a:endParaRPr lang="en-US" altLang="ko-KR" sz="1200" dirty="0"/>
          </a:p>
          <a:p>
            <a:r>
              <a:rPr lang="en-US" altLang="ko-KR" sz="1600" dirty="0"/>
              <a:t>Operations must be atomic</a:t>
            </a:r>
          </a:p>
          <a:p>
            <a:pPr lvl="1"/>
            <a:r>
              <a:rPr lang="en-US" altLang="ko-KR" sz="1400" dirty="0"/>
              <a:t>Two </a:t>
            </a:r>
            <a:r>
              <a:rPr lang="en-US" altLang="ko-KR" sz="1400" dirty="0">
                <a:latin typeface="Ubuntu Mono" panose="020B0509030602030204" pitchFamily="49" charset="0"/>
              </a:rPr>
              <a:t>P</a:t>
            </a:r>
            <a:r>
              <a:rPr lang="en-US" altLang="ko-KR" sz="1400" dirty="0"/>
              <a:t>’s together can’t decrement value below zero</a:t>
            </a:r>
          </a:p>
          <a:p>
            <a:pPr lvl="1"/>
            <a:r>
              <a:rPr lang="en-US" altLang="ko-KR" sz="1400" dirty="0"/>
              <a:t>Thread going to sleep in </a:t>
            </a:r>
            <a:r>
              <a:rPr lang="en-US" altLang="ko-KR" sz="1400" dirty="0">
                <a:latin typeface="Ubuntu Mono" panose="020B0509030602030204" pitchFamily="49" charset="0"/>
              </a:rPr>
              <a:t>P</a:t>
            </a:r>
            <a:r>
              <a:rPr lang="en-US" altLang="ko-KR" sz="1400" dirty="0"/>
              <a:t> won’t miss wakeup from </a:t>
            </a:r>
            <a:r>
              <a:rPr lang="en-US" altLang="ko-KR" sz="1400" dirty="0">
                <a:latin typeface="Ubuntu Mono" panose="020B0509030602030204" pitchFamily="49" charset="0"/>
              </a:rPr>
              <a:t>V</a:t>
            </a:r>
            <a:r>
              <a:rPr lang="en-US" altLang="ko-KR" sz="1400" dirty="0"/>
              <a:t> (even if they both happen at same time)</a:t>
            </a:r>
          </a:p>
          <a:p>
            <a:pPr lvl="1"/>
            <a:endParaRPr lang="en-US" altLang="ko-KR" sz="1200" dirty="0"/>
          </a:p>
          <a:p>
            <a:r>
              <a:rPr lang="en-US" altLang="ko-KR" sz="1600" dirty="0"/>
              <a:t>Example: semaphore from railway analogy (initialized to 2)</a:t>
            </a:r>
          </a:p>
        </p:txBody>
      </p:sp>
      <p:pic>
        <p:nvPicPr>
          <p:cNvPr id="30" name="Picture 27" descr="MCj03073580000[1]">
            <a:extLst>
              <a:ext uri="{FF2B5EF4-FFF2-40B4-BE49-F238E27FC236}">
                <a16:creationId xmlns:a16="http://schemas.microsoft.com/office/drawing/2014/main" id="{9BCD5AB9-31DF-4C4F-9F4A-7A2ABFA0320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8" y="5572585"/>
            <a:ext cx="676593" cy="355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 name="Left Bracket 30">
            <a:extLst>
              <a:ext uri="{FF2B5EF4-FFF2-40B4-BE49-F238E27FC236}">
                <a16:creationId xmlns:a16="http://schemas.microsoft.com/office/drawing/2014/main" id="{F77F7CD9-A9D1-5B43-B831-37F90123DC0F}"/>
              </a:ext>
            </a:extLst>
          </p:cNvPr>
          <p:cNvSpPr/>
          <p:nvPr/>
        </p:nvSpPr>
        <p:spPr>
          <a:xfrm rot="16200000">
            <a:off x="4461473" y="4919586"/>
            <a:ext cx="316830" cy="2599620"/>
          </a:xfrm>
          <a:prstGeom prst="leftBracket">
            <a:avLst>
              <a:gd name="adj" fmla="val 125337"/>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F11476CD-3045-4843-ACEF-3F0C82E4B81B}"/>
              </a:ext>
            </a:extLst>
          </p:cNvPr>
          <p:cNvCxnSpPr>
            <a:cxnSpLocks/>
          </p:cNvCxnSpPr>
          <p:nvPr/>
        </p:nvCxnSpPr>
        <p:spPr>
          <a:xfrm flipV="1">
            <a:off x="5948573" y="6060980"/>
            <a:ext cx="1710250" cy="625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6859C32-D201-684A-AB1D-3B61F1F5BEFF}"/>
              </a:ext>
            </a:extLst>
          </p:cNvPr>
          <p:cNvCxnSpPr/>
          <p:nvPr/>
        </p:nvCxnSpPr>
        <p:spPr>
          <a:xfrm flipV="1">
            <a:off x="1580951" y="6054722"/>
            <a:ext cx="1710250" cy="625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MCj03073580000[1]">
            <a:extLst>
              <a:ext uri="{FF2B5EF4-FFF2-40B4-BE49-F238E27FC236}">
                <a16:creationId xmlns:a16="http://schemas.microsoft.com/office/drawing/2014/main" id="{F4D61252-CF25-9447-A073-5C509A753B4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7" y="5570058"/>
            <a:ext cx="676593" cy="355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4" descr="MCj03073580000[1]">
            <a:extLst>
              <a:ext uri="{FF2B5EF4-FFF2-40B4-BE49-F238E27FC236}">
                <a16:creationId xmlns:a16="http://schemas.microsoft.com/office/drawing/2014/main" id="{88C883A3-D9D6-594A-B298-78CCF81DF82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7" y="5570058"/>
            <a:ext cx="676593" cy="355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5" descr="MCj03073580000[1]">
            <a:extLst>
              <a:ext uri="{FF2B5EF4-FFF2-40B4-BE49-F238E27FC236}">
                <a16:creationId xmlns:a16="http://schemas.microsoft.com/office/drawing/2014/main" id="{76DBC802-1025-354A-975A-74A2EF90156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6" y="5571954"/>
            <a:ext cx="676593" cy="355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Left Bracket 36">
            <a:extLst>
              <a:ext uri="{FF2B5EF4-FFF2-40B4-BE49-F238E27FC236}">
                <a16:creationId xmlns:a16="http://schemas.microsoft.com/office/drawing/2014/main" id="{EDE6EE0C-602C-D84C-BA8F-B46C7FB284F6}"/>
              </a:ext>
            </a:extLst>
          </p:cNvPr>
          <p:cNvSpPr/>
          <p:nvPr/>
        </p:nvSpPr>
        <p:spPr>
          <a:xfrm rot="5400000">
            <a:off x="4461471" y="4596497"/>
            <a:ext cx="316830" cy="2599620"/>
          </a:xfrm>
          <a:prstGeom prst="leftBracket">
            <a:avLst>
              <a:gd name="adj" fmla="val 125337"/>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8" name="Picture 20" descr="MCj03641660000[1]">
            <a:extLst>
              <a:ext uri="{FF2B5EF4-FFF2-40B4-BE49-F238E27FC236}">
                <a16:creationId xmlns:a16="http://schemas.microsoft.com/office/drawing/2014/main" id="{E554CEDC-9EB9-4F43-B927-A68BE571FE9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35572" y="5129977"/>
            <a:ext cx="355428" cy="68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Text Box 30">
            <a:extLst>
              <a:ext uri="{FF2B5EF4-FFF2-40B4-BE49-F238E27FC236}">
                <a16:creationId xmlns:a16="http://schemas.microsoft.com/office/drawing/2014/main" id="{C303F912-4349-8A4E-85FB-603F0D716089}"/>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Value=2</a:t>
            </a:r>
          </a:p>
        </p:txBody>
      </p:sp>
      <p:sp>
        <p:nvSpPr>
          <p:cNvPr id="40" name="Text Box 30">
            <a:extLst>
              <a:ext uri="{FF2B5EF4-FFF2-40B4-BE49-F238E27FC236}">
                <a16:creationId xmlns:a16="http://schemas.microsoft.com/office/drawing/2014/main" id="{078FE267-EC98-3B42-8DB7-1C65408C88DC}"/>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Value=1</a:t>
            </a:r>
          </a:p>
        </p:txBody>
      </p:sp>
      <p:sp>
        <p:nvSpPr>
          <p:cNvPr id="41" name="Text Box 30">
            <a:extLst>
              <a:ext uri="{FF2B5EF4-FFF2-40B4-BE49-F238E27FC236}">
                <a16:creationId xmlns:a16="http://schemas.microsoft.com/office/drawing/2014/main" id="{67306634-4E36-FD46-867F-C13A12280DD1}"/>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Value=0</a:t>
            </a:r>
          </a:p>
        </p:txBody>
      </p:sp>
      <p:sp>
        <p:nvSpPr>
          <p:cNvPr id="42" name="Text Box 30">
            <a:extLst>
              <a:ext uri="{FF2B5EF4-FFF2-40B4-BE49-F238E27FC236}">
                <a16:creationId xmlns:a16="http://schemas.microsoft.com/office/drawing/2014/main" id="{97304EE5-7F11-0844-B817-59A9A105D7A5}"/>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Value=1</a:t>
            </a:r>
          </a:p>
        </p:txBody>
      </p:sp>
      <p:sp>
        <p:nvSpPr>
          <p:cNvPr id="43" name="Text Box 30">
            <a:extLst>
              <a:ext uri="{FF2B5EF4-FFF2-40B4-BE49-F238E27FC236}">
                <a16:creationId xmlns:a16="http://schemas.microsoft.com/office/drawing/2014/main" id="{B847D55C-8A82-E144-8E58-1DA2E931554D}"/>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Value=0</a:t>
            </a:r>
          </a:p>
        </p:txBody>
      </p:sp>
    </p:spTree>
    <p:extLst>
      <p:ext uri="{BB962C8B-B14F-4D97-AF65-F5344CB8AC3E}">
        <p14:creationId xmlns:p14="http://schemas.microsoft.com/office/powerpoint/2010/main" val="409997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0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00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200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200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200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200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1000" fill="hold"/>
                                        <p:tgtEl>
                                          <p:spTgt spid="30"/>
                                        </p:tgtEl>
                                        <p:attrNameLst>
                                          <p:attrName>ppt_x</p:attrName>
                                        </p:attrNameLst>
                                      </p:cBhvr>
                                      <p:tavLst>
                                        <p:tav tm="0">
                                          <p:val>
                                            <p:strVal val="0-#ppt_w/2"/>
                                          </p:val>
                                        </p:tav>
                                        <p:tav tm="100000">
                                          <p:val>
                                            <p:strVal val="#ppt_x"/>
                                          </p:val>
                                        </p:tav>
                                      </p:tavLst>
                                    </p:anim>
                                    <p:anim calcmode="lin" valueType="num">
                                      <p:cBhvr additive="base">
                                        <p:cTn id="44" dur="1000" fill="hold"/>
                                        <p:tgtEl>
                                          <p:spTgt spid="30"/>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0" presetClass="path" presetSubtype="0" accel="50000" decel="50000" fill="hold" nodeType="afterEffect">
                                  <p:stCondLst>
                                    <p:cond delay="0"/>
                                  </p:stCondLst>
                                  <p:childTnLst>
                                    <p:animMotion origin="layout" path="M 2.5E-6 0.00069 C 0.06215 0.00324 0.1243 0.00578 0.16198 -0.0007 C 0.19965 -0.00741 0.19409 -0.03172 0.22621 -0.03866 C 0.25833 -0.04584 0.30642 -0.04445 0.35469 -0.04306 " pathEditMode="relative" rAng="0" ptsTypes="AAAA">
                                      <p:cBhvr>
                                        <p:cTn id="47" dur="1500" fill="hold"/>
                                        <p:tgtEl>
                                          <p:spTgt spid="30"/>
                                        </p:tgtEl>
                                        <p:attrNameLst>
                                          <p:attrName>ppt_x</p:attrName>
                                          <p:attrName>ppt_y</p:attrName>
                                        </p:attrNameLst>
                                      </p:cBhvr>
                                      <p:rCtr x="17726" y="-2130"/>
                                    </p:animMotion>
                                  </p:childTnLst>
                                </p:cTn>
                              </p:par>
                            </p:childTnLst>
                          </p:cTn>
                        </p:par>
                        <p:par>
                          <p:cTn id="48" fill="hold">
                            <p:stCondLst>
                              <p:cond delay="2500"/>
                            </p:stCondLst>
                            <p:childTnLst>
                              <p:par>
                                <p:cTn id="49" presetID="1" presetClass="entr" presetSubtype="0"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1000" fill="hold"/>
                                        <p:tgtEl>
                                          <p:spTgt spid="34"/>
                                        </p:tgtEl>
                                        <p:attrNameLst>
                                          <p:attrName>ppt_x</p:attrName>
                                        </p:attrNameLst>
                                      </p:cBhvr>
                                      <p:tavLst>
                                        <p:tav tm="0">
                                          <p:val>
                                            <p:strVal val="0-#ppt_w/2"/>
                                          </p:val>
                                        </p:tav>
                                        <p:tav tm="100000">
                                          <p:val>
                                            <p:strVal val="#ppt_x"/>
                                          </p:val>
                                        </p:tav>
                                      </p:tavLst>
                                    </p:anim>
                                    <p:anim calcmode="lin" valueType="num">
                                      <p:cBhvr additive="base">
                                        <p:cTn id="56" dur="1000" fill="hold"/>
                                        <p:tgtEl>
                                          <p:spTgt spid="34"/>
                                        </p:tgtEl>
                                        <p:attrNameLst>
                                          <p:attrName>ppt_y</p:attrName>
                                        </p:attrNameLst>
                                      </p:cBhvr>
                                      <p:tavLst>
                                        <p:tav tm="0">
                                          <p:val>
                                            <p:strVal val="#ppt_y"/>
                                          </p:val>
                                        </p:tav>
                                        <p:tav tm="100000">
                                          <p:val>
                                            <p:strVal val="#ppt_y"/>
                                          </p:val>
                                        </p:tav>
                                      </p:tavLst>
                                    </p:anim>
                                  </p:childTnLst>
                                </p:cTn>
                              </p:par>
                            </p:childTnLst>
                          </p:cTn>
                        </p:par>
                        <p:par>
                          <p:cTn id="57" fill="hold">
                            <p:stCondLst>
                              <p:cond delay="1000"/>
                            </p:stCondLst>
                            <p:childTnLst>
                              <p:par>
                                <p:cTn id="58" presetID="0" presetClass="path" presetSubtype="0" accel="50000" decel="50000" fill="hold" nodeType="afterEffect">
                                  <p:stCondLst>
                                    <p:cond delay="0"/>
                                  </p:stCondLst>
                                  <p:childTnLst>
                                    <p:animMotion origin="layout" path="M 2.5E-6 -0.00023 C 0.06146 -0.003 0.12326 -0.00601 0.16059 0.00116 C 0.19809 0.00857 0.19253 0.03496 0.22448 0.0426 C 0.25642 0.05047 0.30416 0.04908 0.35225 0.04746 " pathEditMode="relative" rAng="0" ptsTypes="AAAA">
                                      <p:cBhvr>
                                        <p:cTn id="59" dur="1500" fill="hold"/>
                                        <p:tgtEl>
                                          <p:spTgt spid="34"/>
                                        </p:tgtEl>
                                        <p:attrNameLst>
                                          <p:attrName>ppt_x</p:attrName>
                                          <p:attrName>ppt_y</p:attrName>
                                        </p:attrNameLst>
                                      </p:cBhvr>
                                      <p:rCtr x="17604" y="2269"/>
                                    </p:animMotion>
                                  </p:childTnLst>
                                </p:cTn>
                              </p:par>
                            </p:childTnLst>
                          </p:cTn>
                        </p:par>
                        <p:par>
                          <p:cTn id="60" fill="hold">
                            <p:stCondLst>
                              <p:cond delay="2500"/>
                            </p:stCondLst>
                            <p:childTnLst>
                              <p:par>
                                <p:cTn id="61" presetID="1" presetClass="entr" presetSubtype="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1000" fill="hold"/>
                                        <p:tgtEl>
                                          <p:spTgt spid="35"/>
                                        </p:tgtEl>
                                        <p:attrNameLst>
                                          <p:attrName>ppt_x</p:attrName>
                                        </p:attrNameLst>
                                      </p:cBhvr>
                                      <p:tavLst>
                                        <p:tav tm="0">
                                          <p:val>
                                            <p:strVal val="0-#ppt_w/2"/>
                                          </p:val>
                                        </p:tav>
                                        <p:tav tm="100000">
                                          <p:val>
                                            <p:strVal val="#ppt_x"/>
                                          </p:val>
                                        </p:tav>
                                      </p:tavLst>
                                    </p:anim>
                                    <p:anim calcmode="lin" valueType="num">
                                      <p:cBhvr additive="base">
                                        <p:cTn id="68" dur="1000" fill="hold"/>
                                        <p:tgtEl>
                                          <p:spTgt spid="35"/>
                                        </p:tgtEl>
                                        <p:attrNameLst>
                                          <p:attrName>ppt_y</p:attrName>
                                        </p:attrNameLst>
                                      </p:cBhvr>
                                      <p:tavLst>
                                        <p:tav tm="0">
                                          <p:val>
                                            <p:strVal val="#ppt_y"/>
                                          </p:val>
                                        </p:tav>
                                        <p:tav tm="100000">
                                          <p:val>
                                            <p:strVal val="#ppt_y"/>
                                          </p:val>
                                        </p:tav>
                                      </p:tavLst>
                                    </p:anim>
                                  </p:childTnLst>
                                </p:cTn>
                              </p:par>
                            </p:childTnLst>
                          </p:cTn>
                        </p:par>
                        <p:par>
                          <p:cTn id="69" fill="hold">
                            <p:stCondLst>
                              <p:cond delay="1000"/>
                            </p:stCondLst>
                            <p:childTnLst>
                              <p:par>
                                <p:cTn id="70" presetID="42" presetClass="path" presetSubtype="0" accel="50000" decel="50000" fill="hold" nodeType="afterEffect">
                                  <p:stCondLst>
                                    <p:cond delay="0"/>
                                  </p:stCondLst>
                                  <p:childTnLst>
                                    <p:animMotion origin="layout" path="M 2.5E-6 -4.44444E-6 L 0.15173 -0.00092 " pathEditMode="relative" rAng="0" ptsTypes="AA">
                                      <p:cBhvr>
                                        <p:cTn id="71" dur="1500" fill="hold"/>
                                        <p:tgtEl>
                                          <p:spTgt spid="35"/>
                                        </p:tgtEl>
                                        <p:attrNameLst>
                                          <p:attrName>ppt_x</p:attrName>
                                          <p:attrName>ppt_y</p:attrName>
                                        </p:attrNameLst>
                                      </p:cBhvr>
                                      <p:rCtr x="7587" y="-46"/>
                                    </p:animMotion>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0.35469 -0.04283 C 0.40746 -0.04676 0.46041 -0.05047 0.50139 -0.04422 C 0.54219 -0.03774 0.52951 -0.01065 0.6 -0.00463 C 0.67048 0.00138 0.79739 -0.00324 0.92448 -0.00811 " pathEditMode="relative" rAng="0" ptsTypes="AAAA">
                                      <p:cBhvr>
                                        <p:cTn id="75" dur="2000" fill="hold"/>
                                        <p:tgtEl>
                                          <p:spTgt spid="30"/>
                                        </p:tgtEl>
                                        <p:attrNameLst>
                                          <p:attrName>ppt_x</p:attrName>
                                          <p:attrName>ppt_y</p:attrName>
                                        </p:attrNameLst>
                                      </p:cBhvr>
                                      <p:rCtr x="28490" y="1806"/>
                                    </p:animMotion>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par>
                          <p:cTn id="79" fill="hold">
                            <p:stCondLst>
                              <p:cond delay="2000"/>
                            </p:stCondLst>
                            <p:childTnLst>
                              <p:par>
                                <p:cTn id="80" presetID="0" presetClass="path" presetSubtype="0" accel="50000" decel="50000" fill="hold" nodeType="afterEffect">
                                  <p:stCondLst>
                                    <p:cond delay="0"/>
                                  </p:stCondLst>
                                  <p:childTnLst>
                                    <p:animMotion origin="layout" path="M 0.15225 -0.00092 C 0.15677 0.00024 0.16146 0.00162 0.17396 -0.00463 C 0.18663 -0.01111 0.19739 -0.03263 0.22743 -0.03912 C 0.25764 -0.0456 0.30642 -0.04467 0.35521 -0.04351 " pathEditMode="relative" rAng="0" ptsTypes="AAAA">
                                      <p:cBhvr>
                                        <p:cTn id="81" dur="1500" fill="hold"/>
                                        <p:tgtEl>
                                          <p:spTgt spid="35"/>
                                        </p:tgtEl>
                                        <p:attrNameLst>
                                          <p:attrName>ppt_x</p:attrName>
                                          <p:attrName>ppt_y</p:attrName>
                                        </p:attrNameLst>
                                      </p:cBhvr>
                                      <p:rCtr x="10139" y="-2130"/>
                                    </p:animMotion>
                                  </p:childTnLst>
                                </p:cTn>
                              </p:par>
                            </p:childTnLst>
                          </p:cTn>
                        </p:par>
                        <p:par>
                          <p:cTn id="82" fill="hold">
                            <p:stCondLst>
                              <p:cond delay="3500"/>
                            </p:stCondLst>
                            <p:childTnLst>
                              <p:par>
                                <p:cTn id="83" presetID="1" presetClass="entr" presetSubtype="0"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1000" fill="hold"/>
                                        <p:tgtEl>
                                          <p:spTgt spid="36"/>
                                        </p:tgtEl>
                                        <p:attrNameLst>
                                          <p:attrName>ppt_x</p:attrName>
                                        </p:attrNameLst>
                                      </p:cBhvr>
                                      <p:tavLst>
                                        <p:tav tm="0">
                                          <p:val>
                                            <p:strVal val="0-#ppt_w/2"/>
                                          </p:val>
                                        </p:tav>
                                        <p:tav tm="100000">
                                          <p:val>
                                            <p:strVal val="#ppt_x"/>
                                          </p:val>
                                        </p:tav>
                                      </p:tavLst>
                                    </p:anim>
                                    <p:anim calcmode="lin" valueType="num">
                                      <p:cBhvr additive="base">
                                        <p:cTn id="90" dur="1000" fill="hold"/>
                                        <p:tgtEl>
                                          <p:spTgt spid="36"/>
                                        </p:tgtEl>
                                        <p:attrNameLst>
                                          <p:attrName>ppt_y</p:attrName>
                                        </p:attrNameLst>
                                      </p:cBhvr>
                                      <p:tavLst>
                                        <p:tav tm="0">
                                          <p:val>
                                            <p:strVal val="#ppt_y"/>
                                          </p:val>
                                        </p:tav>
                                        <p:tav tm="100000">
                                          <p:val>
                                            <p:strVal val="#ppt_y"/>
                                          </p:val>
                                        </p:tav>
                                      </p:tavLst>
                                    </p:anim>
                                  </p:childTnLst>
                                </p:cTn>
                              </p:par>
                            </p:childTnLst>
                          </p:cTn>
                        </p:par>
                        <p:par>
                          <p:cTn id="91" fill="hold">
                            <p:stCondLst>
                              <p:cond delay="1000"/>
                            </p:stCondLst>
                            <p:childTnLst>
                              <p:par>
                                <p:cTn id="92" presetID="42" presetClass="path" presetSubtype="0" accel="50000" decel="50000" fill="hold" nodeType="afterEffect">
                                  <p:stCondLst>
                                    <p:cond delay="0"/>
                                  </p:stCondLst>
                                  <p:childTnLst>
                                    <p:animMotion origin="layout" path="M 2.5E-6 4.07407E-6 L 0.15173 -0.00093 " pathEditMode="relative" rAng="0" ptsTypes="AA">
                                      <p:cBhvr>
                                        <p:cTn id="93" dur="1500" fill="hold"/>
                                        <p:tgtEl>
                                          <p:spTgt spid="36"/>
                                        </p:tgtEl>
                                        <p:attrNameLst>
                                          <p:attrName>ppt_x</p:attrName>
                                          <p:attrName>ppt_y</p:attrName>
                                        </p:attrNameLst>
                                      </p:cBhvr>
                                      <p:rCtr x="758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8" grpId="0" build="p"/>
      <p:bldP spid="31" grpId="0" animBg="1"/>
      <p:bldP spid="37" grpId="0" animBg="1"/>
      <p:bldP spid="39" grpId="0" animBg="1"/>
      <p:bldP spid="40" grpId="0" animBg="1"/>
      <p:bldP spid="41" grpId="0" animBg="1"/>
      <p:bldP spid="42" grpId="0" animBg="1"/>
      <p:bldP spid="4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ko-KR" dirty="0"/>
              <a:t>Recall: Bounded Buffer:</a:t>
            </a:r>
            <a:br>
              <a:rPr lang="en-US" altLang="ko-KR" dirty="0"/>
            </a:br>
            <a:r>
              <a:rPr lang="en-US" altLang="ko-KR" dirty="0"/>
              <a:t>Correctness Constraints</a:t>
            </a:r>
          </a:p>
        </p:txBody>
      </p:sp>
      <p:sp>
        <p:nvSpPr>
          <p:cNvPr id="28675" name="Rectangle 3"/>
          <p:cNvSpPr>
            <a:spLocks noGrp="1" noChangeArrowheads="1"/>
          </p:cNvSpPr>
          <p:nvPr>
            <p:ph type="body" idx="1"/>
          </p:nvPr>
        </p:nvSpPr>
        <p:spPr/>
        <p:txBody>
          <a:bodyPr/>
          <a:lstStyle/>
          <a:p>
            <a:pPr>
              <a:lnSpc>
                <a:spcPct val="200000"/>
              </a:lnSpc>
            </a:pPr>
            <a:r>
              <a:rPr lang="en-US" altLang="ko-KR" sz="2000" dirty="0"/>
              <a:t>Consumer must wait for producer if buffer is empty (</a:t>
            </a:r>
            <a:r>
              <a:rPr lang="en-US" altLang="ko-KR" sz="2000" dirty="0">
                <a:solidFill>
                  <a:srgbClr val="FF0000"/>
                </a:solidFill>
              </a:rPr>
              <a:t>scheduling constraint</a:t>
            </a:r>
            <a:r>
              <a:rPr lang="en-US" altLang="ko-KR" sz="2000" dirty="0"/>
              <a:t>)</a:t>
            </a:r>
          </a:p>
          <a:p>
            <a:pPr>
              <a:lnSpc>
                <a:spcPct val="200000"/>
              </a:lnSpc>
            </a:pPr>
            <a:r>
              <a:rPr lang="en-US" altLang="ko-KR" sz="2000" dirty="0"/>
              <a:t>Producer must wait for consumer if buffer is full (</a:t>
            </a:r>
            <a:r>
              <a:rPr lang="en-US" altLang="ko-KR" sz="2000" dirty="0">
                <a:solidFill>
                  <a:srgbClr val="FF0000"/>
                </a:solidFill>
              </a:rPr>
              <a:t>scheduling constraint</a:t>
            </a:r>
            <a:r>
              <a:rPr lang="en-US" altLang="ko-KR" sz="2000" dirty="0"/>
              <a:t>)</a:t>
            </a:r>
          </a:p>
          <a:p>
            <a:pPr>
              <a:lnSpc>
                <a:spcPct val="200000"/>
              </a:lnSpc>
            </a:pPr>
            <a:r>
              <a:rPr lang="en-US" altLang="ko-KR" sz="2000" dirty="0"/>
              <a:t>Only one thread can manipulate buffer at any time (</a:t>
            </a:r>
            <a:r>
              <a:rPr lang="en-US" altLang="ko-KR" sz="2000" dirty="0">
                <a:solidFill>
                  <a:srgbClr val="FF0000"/>
                </a:solidFill>
              </a:rPr>
              <a:t>mutual exclusion</a:t>
            </a:r>
            <a:r>
              <a:rPr lang="en-US" altLang="ko-KR" sz="2000" dirty="0"/>
              <a:t>)</a:t>
            </a:r>
          </a:p>
        </p:txBody>
      </p:sp>
      <p:sp>
        <p:nvSpPr>
          <p:cNvPr id="4" name="Rectangle 3">
            <a:extLst>
              <a:ext uri="{FF2B5EF4-FFF2-40B4-BE49-F238E27FC236}">
                <a16:creationId xmlns:a16="http://schemas.microsoft.com/office/drawing/2014/main" id="{BC4DDAA8-AAED-A641-8DAB-A8018AE77E3C}"/>
              </a:ext>
            </a:extLst>
          </p:cNvPr>
          <p:cNvSpPr/>
          <p:nvPr/>
        </p:nvSpPr>
        <p:spPr>
          <a:xfrm>
            <a:off x="890374" y="4466501"/>
            <a:ext cx="7363252" cy="1261723"/>
          </a:xfrm>
          <a:prstGeom prst="rect">
            <a:avLst/>
          </a:prstGeom>
        </p:spPr>
        <p:style>
          <a:lnRef idx="1">
            <a:schemeClr val="accent3"/>
          </a:lnRef>
          <a:fillRef idx="2">
            <a:schemeClr val="accent3"/>
          </a:fillRef>
          <a:effectRef idx="1">
            <a:schemeClr val="accent3"/>
          </a:effectRef>
          <a:fontRef idx="minor">
            <a:schemeClr val="dk1"/>
          </a:fontRef>
        </p:style>
        <p:txBody>
          <a:bodyPr anchor="ctr">
            <a:spAutoFit/>
          </a:bodyPr>
          <a:lstStyle/>
          <a:p>
            <a:pPr algn="ctr"/>
            <a:r>
              <a:rPr lang="en-US" altLang="ko-KR" dirty="0">
                <a:solidFill>
                  <a:schemeClr val="tx1"/>
                </a:solidFill>
                <a:latin typeface="Gill Sans Light" panose="020B0302020104020203" pitchFamily="34" charset="-79"/>
                <a:cs typeface="Gill Sans Light" panose="020B0302020104020203" pitchFamily="34" charset="-79"/>
              </a:rPr>
              <a:t>General rule of thumb is to use separate </a:t>
            </a:r>
            <a:r>
              <a:rPr lang="en-US" altLang="ko-KR" dirty="0">
                <a:solidFill>
                  <a:srgbClr val="FF0000"/>
                </a:solidFill>
                <a:latin typeface="Gill Sans Light" panose="020B0302020104020203" pitchFamily="34" charset="-79"/>
                <a:cs typeface="Gill Sans Light" panose="020B0302020104020203" pitchFamily="34" charset="-79"/>
              </a:rPr>
              <a:t>semaphore</a:t>
            </a:r>
            <a:r>
              <a:rPr lang="en-US" altLang="ko-KR" dirty="0">
                <a:solidFill>
                  <a:schemeClr val="tx1"/>
                </a:solidFill>
                <a:latin typeface="Gill Sans Light" panose="020B0302020104020203" pitchFamily="34" charset="-79"/>
                <a:cs typeface="Gill Sans Light" panose="020B0302020104020203" pitchFamily="34" charset="-79"/>
              </a:rPr>
              <a:t> for each constraint</a:t>
            </a:r>
          </a:p>
          <a:p>
            <a:pPr algn="ctr"/>
            <a:endParaRPr lang="en-US" altLang="ko-KR" sz="1600" dirty="0">
              <a:solidFill>
                <a:schemeClr val="tx1"/>
              </a:solidFill>
              <a:latin typeface="Gill Sans Light" panose="020B0302020104020203" pitchFamily="34" charset="-79"/>
              <a:cs typeface="Gill Sans Light" panose="020B0302020104020203" pitchFamily="34" charset="-79"/>
            </a:endParaRPr>
          </a:p>
          <a:p>
            <a:pPr algn="ctr"/>
            <a:r>
              <a:rPr lang="en-US" altLang="ko-KR" sz="1600" dirty="0">
                <a:solidFill>
                  <a:schemeClr val="tx1"/>
                </a:solidFill>
                <a:latin typeface="Gill Sans Light" panose="020B0302020104020203" pitchFamily="34" charset="-79"/>
                <a:cs typeface="Gill Sans Light" panose="020B0302020104020203" pitchFamily="34" charset="-79"/>
              </a:rPr>
              <a:t>Initializing semaphores to right value is very important!</a:t>
            </a:r>
          </a:p>
        </p:txBody>
      </p:sp>
    </p:spTree>
    <p:extLst>
      <p:ext uri="{BB962C8B-B14F-4D97-AF65-F5344CB8AC3E}">
        <p14:creationId xmlns:p14="http://schemas.microsoft.com/office/powerpoint/2010/main" val="397412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altLang="ko-KR" dirty="0"/>
              <a:t>Initial Value for Semaphores</a:t>
            </a:r>
          </a:p>
        </p:txBody>
      </p:sp>
      <p:sp>
        <p:nvSpPr>
          <p:cNvPr id="461827" name="Rectangle 3"/>
          <p:cNvSpPr>
            <a:spLocks noGrp="1" noChangeArrowheads="1"/>
          </p:cNvSpPr>
          <p:nvPr>
            <p:ph type="body" idx="1"/>
          </p:nvPr>
        </p:nvSpPr>
        <p:spPr/>
        <p:txBody>
          <a:bodyPr/>
          <a:lstStyle/>
          <a:p>
            <a:r>
              <a:rPr lang="en-US" altLang="ko-KR" sz="2000" dirty="0"/>
              <a:t>Mutual exclusion with </a:t>
            </a:r>
            <a:r>
              <a:rPr lang="en-US" altLang="ko-KR" sz="2000" dirty="0">
                <a:solidFill>
                  <a:srgbClr val="FF0000"/>
                </a:solidFill>
              </a:rPr>
              <a:t>binary semaphore</a:t>
            </a:r>
            <a:r>
              <a:rPr lang="en-US" altLang="ko-KR" sz="2000" dirty="0"/>
              <a:t> (initialized to 1)</a:t>
            </a:r>
          </a:p>
          <a:p>
            <a:pPr lvl="1"/>
            <a:endParaRPr lang="en-US" altLang="ko-KR" sz="1400" dirty="0"/>
          </a:p>
          <a:p>
            <a:pPr marL="914400" lvl="2" indent="0">
              <a:buNone/>
            </a:pPr>
            <a:r>
              <a:rPr lang="en-US" altLang="ko-KR" sz="1600" dirty="0">
                <a:latin typeface="Ubuntu Mono" panose="020B0509030602030204" pitchFamily="49" charset="0"/>
              </a:rPr>
              <a:t>	</a:t>
            </a:r>
            <a:r>
              <a:rPr lang="en-US" altLang="ko-KR" sz="1600" dirty="0" err="1">
                <a:latin typeface="Ubuntu Mono" panose="020B0509030602030204" pitchFamily="49" charset="0"/>
              </a:rPr>
              <a:t>semaphore.P</a:t>
            </a:r>
            <a:r>
              <a:rPr lang="en-US" altLang="ko-KR" sz="1600" dirty="0">
                <a:latin typeface="Ubuntu Mono" panose="020B0509030602030204" pitchFamily="49" charset="0"/>
              </a:rPr>
              <a:t>();</a:t>
            </a:r>
          </a:p>
          <a:p>
            <a:pPr marL="914400" lvl="2" indent="0">
              <a:buNone/>
            </a:pPr>
            <a:endParaRPr lang="en-US" altLang="ko-KR" sz="600" dirty="0">
              <a:latin typeface="Ubuntu Mono" panose="020B0509030602030204" pitchFamily="49" charset="0"/>
            </a:endParaRPr>
          </a:p>
          <a:p>
            <a:pPr marL="914400" lvl="2" indent="0">
              <a:buNone/>
            </a:pPr>
            <a:r>
              <a:rPr lang="en-US" altLang="ko-KR" sz="1600" dirty="0">
                <a:latin typeface="Ubuntu Mono" panose="020B0509030602030204" pitchFamily="49" charset="0"/>
              </a:rPr>
              <a:t>	</a:t>
            </a:r>
            <a:r>
              <a:rPr lang="en-US" altLang="ko-KR" sz="1600" dirty="0">
                <a:solidFill>
                  <a:srgbClr val="00B050"/>
                </a:solidFill>
                <a:latin typeface="Ubuntu Mono" panose="020B0509030602030204" pitchFamily="49" charset="0"/>
              </a:rPr>
              <a:t>// Critical section goes here</a:t>
            </a:r>
          </a:p>
          <a:p>
            <a:pPr marL="914400" lvl="2" indent="0">
              <a:buNone/>
            </a:pPr>
            <a:br>
              <a:rPr lang="en-US" altLang="ko-KR" sz="600" dirty="0">
                <a:latin typeface="Ubuntu Mono" panose="020B0509030602030204" pitchFamily="49" charset="0"/>
              </a:rPr>
            </a:br>
            <a:r>
              <a:rPr lang="en-US" altLang="ko-KR" sz="1600" dirty="0">
                <a:latin typeface="Ubuntu Mono" panose="020B0509030602030204" pitchFamily="49" charset="0"/>
              </a:rPr>
              <a:t>	</a:t>
            </a:r>
            <a:r>
              <a:rPr lang="en-US" altLang="ko-KR" sz="1600" dirty="0" err="1">
                <a:latin typeface="Ubuntu Mono" panose="020B0509030602030204" pitchFamily="49" charset="0"/>
              </a:rPr>
              <a:t>semaphore.V</a:t>
            </a:r>
            <a:r>
              <a:rPr lang="en-US" altLang="ko-KR" sz="1600" dirty="0">
                <a:latin typeface="Ubuntu Mono" panose="020B0509030602030204" pitchFamily="49" charset="0"/>
              </a:rPr>
              <a:t>();</a:t>
            </a:r>
          </a:p>
          <a:p>
            <a:pPr lvl="2"/>
            <a:endParaRPr lang="en-US" altLang="ko-KR" sz="1600" dirty="0"/>
          </a:p>
          <a:p>
            <a:r>
              <a:rPr lang="en-US" altLang="ko-KR" sz="2000" dirty="0"/>
              <a:t>Scheduling constraints (initialized to 0)</a:t>
            </a:r>
          </a:p>
          <a:p>
            <a:pPr lvl="1"/>
            <a:endParaRPr lang="en-US" altLang="ko-KR" sz="1400" dirty="0"/>
          </a:p>
          <a:p>
            <a:pPr marL="914400" lvl="2" indent="0">
              <a:buNone/>
            </a:pPr>
            <a:r>
              <a:rPr lang="en-US" altLang="ko-KR" sz="1800" dirty="0">
                <a:latin typeface="Ubuntu Mono" panose="020B0509030602030204" pitchFamily="49" charset="0"/>
              </a:rPr>
              <a:t>	</a:t>
            </a:r>
            <a:r>
              <a:rPr lang="en-US" altLang="ko-KR" sz="1600" dirty="0">
                <a:latin typeface="Ubuntu Mono" panose="020B0509030602030204" pitchFamily="49" charset="0"/>
              </a:rPr>
              <a:t>wait(…) {</a:t>
            </a:r>
            <a:br>
              <a:rPr lang="en-US" altLang="ko-KR" sz="1600" dirty="0">
                <a:latin typeface="Ubuntu Mono" panose="020B0509030602030204" pitchFamily="49" charset="0"/>
              </a:rPr>
            </a:br>
            <a:r>
              <a:rPr lang="en-US" altLang="ko-KR" sz="1600" dirty="0">
                <a:latin typeface="Ubuntu Mono" panose="020B0509030602030204" pitchFamily="49" charset="0"/>
              </a:rPr>
              <a:t>	   </a:t>
            </a:r>
            <a:r>
              <a:rPr lang="en-US" altLang="ko-KR" sz="1600" dirty="0" err="1">
                <a:latin typeface="Ubuntu Mono" panose="020B0509030602030204" pitchFamily="49" charset="0"/>
              </a:rPr>
              <a:t>semaphore.P</a:t>
            </a:r>
            <a:r>
              <a:rPr lang="en-US" altLang="ko-KR" sz="1600" dirty="0">
                <a:latin typeface="Ubuntu Mono" panose="020B0509030602030204" pitchFamily="49" charset="0"/>
              </a:rPr>
              <a:t>();</a:t>
            </a:r>
            <a:br>
              <a:rPr lang="en-US" altLang="ko-KR" sz="1600" dirty="0">
                <a:latin typeface="Ubuntu Mono" panose="020B0509030602030204" pitchFamily="49" charset="0"/>
              </a:rPr>
            </a:br>
            <a:r>
              <a:rPr lang="en-US" altLang="ko-KR" sz="1600" dirty="0">
                <a:latin typeface="Ubuntu Mono" panose="020B0509030602030204" pitchFamily="49" charset="0"/>
              </a:rPr>
              <a:t>	}</a:t>
            </a:r>
            <a:br>
              <a:rPr lang="en-US" altLang="ko-KR" sz="1600" dirty="0">
                <a:latin typeface="Ubuntu Mono" panose="020B0509030602030204" pitchFamily="49" charset="0"/>
              </a:rPr>
            </a:br>
            <a:endParaRPr lang="en-US" altLang="ko-KR" sz="1600" dirty="0">
              <a:latin typeface="Ubuntu Mono" panose="020B0509030602030204" pitchFamily="49" charset="0"/>
            </a:endParaRPr>
          </a:p>
          <a:p>
            <a:pPr marL="914400" lvl="2" indent="0">
              <a:buNone/>
            </a:pPr>
            <a:r>
              <a:rPr lang="en-US" altLang="ko-KR" sz="1600" dirty="0">
                <a:latin typeface="Ubuntu Mono" panose="020B0509030602030204" pitchFamily="49" charset="0"/>
              </a:rPr>
              <a:t>	signal() {</a:t>
            </a:r>
            <a:br>
              <a:rPr lang="en-US" altLang="ko-KR" sz="1600" dirty="0">
                <a:latin typeface="Ubuntu Mono" panose="020B0509030602030204" pitchFamily="49" charset="0"/>
              </a:rPr>
            </a:br>
            <a:r>
              <a:rPr lang="en-US" altLang="ko-KR" sz="1600" dirty="0">
                <a:latin typeface="Ubuntu Mono" panose="020B0509030602030204" pitchFamily="49" charset="0"/>
              </a:rPr>
              <a:t>	   </a:t>
            </a:r>
            <a:r>
              <a:rPr lang="en-US" altLang="ko-KR" sz="1600" dirty="0" err="1">
                <a:latin typeface="Ubuntu Mono" panose="020B0509030602030204" pitchFamily="49" charset="0"/>
              </a:rPr>
              <a:t>semaphore.V</a:t>
            </a:r>
            <a:r>
              <a:rPr lang="en-US" altLang="ko-KR" sz="1600" dirty="0">
                <a:latin typeface="Ubuntu Mono" panose="020B0509030602030204" pitchFamily="49" charset="0"/>
              </a:rPr>
              <a:t>();</a:t>
            </a:r>
            <a:br>
              <a:rPr lang="en-US" altLang="ko-KR" sz="1600" dirty="0">
                <a:latin typeface="Ubuntu Mono" panose="020B0509030602030204" pitchFamily="49" charset="0"/>
              </a:rPr>
            </a:br>
            <a:r>
              <a:rPr lang="en-US" altLang="ko-KR" sz="1600" dirty="0">
                <a:latin typeface="Ubuntu Mono" panose="020B0509030602030204" pitchFamily="49" charset="0"/>
              </a:rPr>
              <a:t>	}</a:t>
            </a:r>
          </a:p>
        </p:txBody>
      </p:sp>
      <p:sp>
        <p:nvSpPr>
          <p:cNvPr id="5" name="Curved Left Arrow 4">
            <a:extLst>
              <a:ext uri="{FF2B5EF4-FFF2-40B4-BE49-F238E27FC236}">
                <a16:creationId xmlns:a16="http://schemas.microsoft.com/office/drawing/2014/main" id="{B9E1D1E8-0E40-164E-8E78-2E63A46AA638}"/>
              </a:ext>
            </a:extLst>
          </p:cNvPr>
          <p:cNvSpPr/>
          <p:nvPr/>
        </p:nvSpPr>
        <p:spPr>
          <a:xfrm flipV="1">
            <a:off x="4572000" y="4944954"/>
            <a:ext cx="457200" cy="1095103"/>
          </a:xfrm>
          <a:prstGeom prst="curvedLeftArrow">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dirty="0">
              <a:solidFill>
                <a:schemeClr val="tx1"/>
              </a:solidFill>
            </a:endParaRPr>
          </a:p>
        </p:txBody>
      </p:sp>
    </p:spTree>
    <p:extLst>
      <p:ext uri="{BB962C8B-B14F-4D97-AF65-F5344CB8AC3E}">
        <p14:creationId xmlns:p14="http://schemas.microsoft.com/office/powerpoint/2010/main" val="1833063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1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182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1827">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182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1827">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1827">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1827">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Bounded Buffer with Semaphore</a:t>
            </a:r>
          </a:p>
        </p:txBody>
      </p:sp>
      <p:sp>
        <p:nvSpPr>
          <p:cNvPr id="15" name="Content Placeholder 14">
            <a:extLst>
              <a:ext uri="{FF2B5EF4-FFF2-40B4-BE49-F238E27FC236}">
                <a16:creationId xmlns:a16="http://schemas.microsoft.com/office/drawing/2014/main" id="{E33A2BC3-655A-F046-B469-4E5C5597FC2F}"/>
              </a:ext>
            </a:extLst>
          </p:cNvPr>
          <p:cNvSpPr>
            <a:spLocks noGrp="1"/>
          </p:cNvSpPr>
          <p:nvPr>
            <p:ph idx="1"/>
          </p:nvPr>
        </p:nvSpPr>
        <p:spPr>
          <a:xfrm>
            <a:off x="628650" y="1607110"/>
            <a:ext cx="7886700" cy="4959342"/>
          </a:xfrm>
        </p:spPr>
        <p:txBody>
          <a:bodyPr/>
          <a:lstStyle/>
          <a:p>
            <a:pPr marL="457200" lvl="1" indent="0">
              <a:lnSpc>
                <a:spcPct val="77000"/>
              </a:lnSpc>
              <a:buNone/>
            </a:pPr>
            <a:r>
              <a:rPr lang="en-US" altLang="ko-KR" sz="1400" dirty="0">
                <a:latin typeface="Ubuntu Mono" panose="020B0509030602030204" pitchFamily="49" charset="0"/>
              </a:rPr>
              <a:t>Semaphore </a:t>
            </a:r>
            <a:r>
              <a:rPr lang="en-US" altLang="ko-KR" sz="1400" dirty="0" err="1">
                <a:solidFill>
                  <a:srgbClr val="FF0000"/>
                </a:solidFill>
                <a:latin typeface="Ubuntu Mono" panose="020B0509030602030204" pitchFamily="49" charset="0"/>
              </a:rPr>
              <a:t>emptySlots</a:t>
            </a:r>
            <a:r>
              <a:rPr lang="en-US" altLang="ko-KR" sz="1400" dirty="0">
                <a:latin typeface="Ubuntu Mono" panose="020B0509030602030204" pitchFamily="49" charset="0"/>
              </a:rPr>
              <a:t> = MAX;	</a:t>
            </a:r>
            <a:r>
              <a:rPr lang="en-US" altLang="ko-KR" sz="1400" dirty="0">
                <a:solidFill>
                  <a:srgbClr val="00B050"/>
                </a:solidFill>
                <a:latin typeface="Ubuntu Mono" panose="020B0509030602030204" pitchFamily="49" charset="0"/>
              </a:rPr>
              <a:t>// producer’s constraint</a:t>
            </a:r>
          </a:p>
          <a:p>
            <a:pPr marL="457200" lvl="1" indent="0">
              <a:lnSpc>
                <a:spcPct val="77000"/>
              </a:lnSpc>
              <a:buNone/>
            </a:pPr>
            <a:r>
              <a:rPr lang="en-US" altLang="ko-KR" sz="1400" dirty="0">
                <a:latin typeface="Ubuntu Mono" panose="020B0509030602030204" pitchFamily="49" charset="0"/>
              </a:rPr>
              <a:t>Semaphore </a:t>
            </a:r>
            <a:r>
              <a:rPr lang="en-US" altLang="ko-KR" sz="1400" dirty="0" err="1">
                <a:solidFill>
                  <a:schemeClr val="accent5">
                    <a:lumMod val="75000"/>
                  </a:schemeClr>
                </a:solidFill>
                <a:latin typeface="Ubuntu Mono" panose="020B0509030602030204" pitchFamily="49" charset="0"/>
              </a:rPr>
              <a:t>fullSlots</a:t>
            </a:r>
            <a:r>
              <a:rPr lang="en-US" altLang="ko-KR" sz="1400" dirty="0">
                <a:latin typeface="Ubuntu Mono" panose="020B0509030602030204" pitchFamily="49" charset="0"/>
              </a:rPr>
              <a:t> = 0; 		</a:t>
            </a:r>
            <a:r>
              <a:rPr lang="en-US" altLang="ko-KR" sz="1400" dirty="0">
                <a:solidFill>
                  <a:srgbClr val="00B050"/>
                </a:solidFill>
                <a:latin typeface="Ubuntu Mono" panose="020B0509030602030204" pitchFamily="49" charset="0"/>
              </a:rPr>
              <a:t>// consumer’s constraint</a:t>
            </a:r>
          </a:p>
          <a:p>
            <a:pPr marL="457200" lvl="1" indent="0">
              <a:lnSpc>
                <a:spcPct val="77000"/>
              </a:lnSpc>
              <a:buNone/>
            </a:pPr>
            <a:r>
              <a:rPr lang="en-US" altLang="ko-KR" sz="1400" dirty="0">
                <a:latin typeface="Ubuntu Mono" panose="020B0509030602030204" pitchFamily="49" charset="0"/>
              </a:rPr>
              <a:t>Semaphore </a:t>
            </a:r>
            <a:r>
              <a:rPr lang="en-US" altLang="ko-KR" sz="1400" dirty="0">
                <a:solidFill>
                  <a:srgbClr val="0070C0"/>
                </a:solidFill>
                <a:latin typeface="Ubuntu Mono" panose="020B0509030602030204" pitchFamily="49" charset="0"/>
              </a:rPr>
              <a:t>mutex</a:t>
            </a:r>
            <a:r>
              <a:rPr lang="en-US" altLang="ko-KR" sz="1400" dirty="0">
                <a:latin typeface="Ubuntu Mono" panose="020B0509030602030204" pitchFamily="49" charset="0"/>
              </a:rPr>
              <a:t> = 1;       	</a:t>
            </a:r>
            <a:r>
              <a:rPr lang="en-US" altLang="ko-KR" sz="1400" dirty="0">
                <a:solidFill>
                  <a:srgbClr val="00B050"/>
                </a:solidFill>
                <a:latin typeface="Ubuntu Mono" panose="020B0509030602030204" pitchFamily="49" charset="0"/>
              </a:rPr>
              <a:t>// mutual exclusion</a:t>
            </a:r>
            <a:br>
              <a:rPr lang="en-US" altLang="ko-KR" sz="1400" dirty="0">
                <a:solidFill>
                  <a:srgbClr val="00B050"/>
                </a:solidFill>
                <a:latin typeface="Ubuntu Mono" panose="020B0509030602030204" pitchFamily="49" charset="0"/>
              </a:rPr>
            </a:br>
            <a:br>
              <a:rPr lang="en-US" altLang="ko-KR" sz="1400" dirty="0">
                <a:solidFill>
                  <a:srgbClr val="00B050"/>
                </a:solidFill>
                <a:latin typeface="Ubuntu Mono" panose="020B0509030602030204" pitchFamily="49" charset="0"/>
              </a:rPr>
            </a:br>
            <a:endParaRPr lang="en-US" altLang="ko-KR" sz="1400" dirty="0">
              <a:solidFill>
                <a:srgbClr val="00B050"/>
              </a:solidFill>
              <a:latin typeface="Ubuntu Mono" panose="020B0509030602030204" pitchFamily="49" charset="0"/>
            </a:endParaRPr>
          </a:p>
          <a:p>
            <a:pPr marL="457200" lvl="1" indent="0">
              <a:lnSpc>
                <a:spcPct val="77000"/>
              </a:lnSpc>
              <a:buNone/>
            </a:pPr>
            <a:r>
              <a:rPr lang="en-US" sz="1400" dirty="0">
                <a:latin typeface="Ubuntu Mono" panose="020B0509030602030204" pitchFamily="49" charset="0"/>
              </a:rPr>
              <a:t>produce(item) {</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emptySlots.P</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there is space</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rgbClr val="0070C0"/>
                </a:solidFill>
                <a:latin typeface="Ubuntu Mono" panose="020B0509030602030204" pitchFamily="49" charset="0"/>
              </a:rPr>
              <a:t>mutex.P</a:t>
            </a:r>
            <a:r>
              <a:rPr lang="en-US" sz="1400" dirty="0">
                <a:solidFill>
                  <a:srgbClr val="0070C0"/>
                </a:solidFill>
                <a:latin typeface="Ubuntu Mono" panose="020B0509030602030204" pitchFamily="49" charset="0"/>
              </a:rPr>
              <a:t>();</a:t>
            </a:r>
            <a:r>
              <a:rPr lang="en-US" sz="1400" dirty="0">
                <a:solidFill>
                  <a:schemeClr val="bg2">
                    <a:lumMod val="50000"/>
                  </a:schemeClr>
                </a:solidFill>
                <a:latin typeface="Ubuntu Mono" panose="020B0509030602030204" pitchFamily="49" charset="0"/>
              </a:rPr>
              <a:t>	</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machine is free</a:t>
            </a:r>
          </a:p>
          <a:p>
            <a:pPr marL="457200" lvl="1" indent="0">
              <a:lnSpc>
                <a:spcPct val="77000"/>
              </a:lnSpc>
              <a:buNone/>
            </a:pPr>
            <a:r>
              <a:rPr lang="en-US" sz="1400" dirty="0">
                <a:latin typeface="Ubuntu Mono" panose="020B0509030602030204" pitchFamily="49" charset="0"/>
              </a:rPr>
              <a:t>   </a:t>
            </a:r>
            <a:r>
              <a:rPr lang="en-US" sz="1400" dirty="0" err="1">
                <a:latin typeface="Ubuntu Mono" panose="020B0509030602030204" pitchFamily="49" charset="0"/>
              </a:rPr>
              <a:t>buffer.enqueue</a:t>
            </a:r>
            <a:r>
              <a:rPr lang="en-US" sz="1400" dirty="0">
                <a:latin typeface="Ubuntu Mono" panose="020B0509030602030204" pitchFamily="49" charset="0"/>
              </a:rPr>
              <a:t>(item);</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rgbClr val="0070C0"/>
                </a:solidFill>
                <a:latin typeface="Ubuntu Mono" panose="020B0509030602030204" pitchFamily="49" charset="0"/>
              </a:rPr>
              <a:t>mutex.V</a:t>
            </a:r>
            <a:r>
              <a:rPr lang="en-US" sz="1400" dirty="0">
                <a:solidFill>
                  <a:srgbClr val="0070C0"/>
                </a:solidFill>
                <a:latin typeface="Ubuntu Mono" panose="020B0509030602030204" pitchFamily="49" charset="0"/>
              </a:rPr>
              <a:t>();</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fullSlots.V</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tell consumer there is an additional item</a:t>
            </a:r>
          </a:p>
          <a:p>
            <a:pPr marL="457200" lvl="1" indent="0">
              <a:lnSpc>
                <a:spcPct val="77000"/>
              </a:lnSpc>
              <a:buNone/>
            </a:pPr>
            <a:r>
              <a:rPr lang="en-US" sz="1400" dirty="0">
                <a:latin typeface="Ubuntu Mono" panose="020B0509030602030204" pitchFamily="49" charset="0"/>
              </a:rPr>
              <a:t>}				</a:t>
            </a:r>
            <a:br>
              <a:rPr lang="en-US" sz="1400" dirty="0">
                <a:solidFill>
                  <a:srgbClr val="00B050"/>
                </a:solidFill>
                <a:latin typeface="Ubuntu Mono" panose="020B0509030602030204" pitchFamily="49" charset="0"/>
              </a:rPr>
            </a:br>
            <a:br>
              <a:rPr lang="en-US" sz="1400" dirty="0">
                <a:solidFill>
                  <a:srgbClr val="00B050"/>
                </a:solidFill>
                <a:latin typeface="Ubuntu Mono" panose="020B0509030602030204" pitchFamily="49" charset="0"/>
              </a:rPr>
            </a:br>
            <a:endParaRPr lang="en-US" sz="1400" dirty="0">
              <a:solidFill>
                <a:srgbClr val="00B050"/>
              </a:solidFill>
              <a:latin typeface="Ubuntu Mono" panose="020B0509030602030204" pitchFamily="49" charset="0"/>
            </a:endParaRPr>
          </a:p>
          <a:p>
            <a:pPr marL="457200" lvl="1" indent="0">
              <a:lnSpc>
                <a:spcPct val="77000"/>
              </a:lnSpc>
              <a:buNone/>
            </a:pPr>
            <a:r>
              <a:rPr lang="en-US" sz="1400" dirty="0">
                <a:latin typeface="Ubuntu Mono" panose="020B0509030602030204" pitchFamily="49" charset="0"/>
              </a:rPr>
              <a:t>consume() {</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fullSlots.P</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there is an item</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chemeClr val="bg2">
                    <a:lumMod val="50000"/>
                  </a:schemeClr>
                </a:solidFill>
                <a:latin typeface="Ubuntu Mono" panose="020B0509030602030204" pitchFamily="49" charset="0"/>
              </a:rPr>
              <a:t>mutex.P</a:t>
            </a:r>
            <a:r>
              <a:rPr lang="en-US" sz="1400" dirty="0">
                <a:solidFill>
                  <a:schemeClr val="bg2">
                    <a:lumMod val="50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machine is free</a:t>
            </a:r>
          </a:p>
          <a:p>
            <a:pPr marL="457200" lvl="1" indent="0">
              <a:lnSpc>
                <a:spcPct val="77000"/>
              </a:lnSpc>
              <a:buNone/>
            </a:pPr>
            <a:r>
              <a:rPr lang="en-US" sz="1400" dirty="0">
                <a:latin typeface="Ubuntu Mono" panose="020B0509030602030204" pitchFamily="49" charset="0"/>
              </a:rPr>
              <a:t>   item = </a:t>
            </a:r>
            <a:r>
              <a:rPr lang="en-US" sz="1400" dirty="0" err="1">
                <a:latin typeface="Ubuntu Mono" panose="020B0509030602030204" pitchFamily="49" charset="0"/>
              </a:rPr>
              <a:t>buffer.dequeue</a:t>
            </a:r>
            <a:r>
              <a:rPr lang="en-US" sz="1400" dirty="0">
                <a:latin typeface="Ubuntu Mono" panose="020B0509030602030204" pitchFamily="49" charset="0"/>
              </a:rPr>
              <a:t>();</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rgbClr val="0070C0"/>
                </a:solidFill>
                <a:latin typeface="Ubuntu Mono" panose="020B0509030602030204" pitchFamily="49" charset="0"/>
              </a:rPr>
              <a:t>mutex.V</a:t>
            </a:r>
            <a:r>
              <a:rPr lang="en-US" sz="1400" dirty="0">
                <a:solidFill>
                  <a:srgbClr val="0070C0"/>
                </a:solidFill>
                <a:latin typeface="Ubuntu Mono" panose="020B0509030602030204" pitchFamily="49" charset="0"/>
              </a:rPr>
              <a:t>();</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emptySlots.V</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tell producer there is an additional space</a:t>
            </a:r>
          </a:p>
          <a:p>
            <a:pPr marL="457200" lvl="1" indent="0">
              <a:lnSpc>
                <a:spcPct val="77000"/>
              </a:lnSpc>
              <a:buNone/>
            </a:pPr>
            <a:r>
              <a:rPr lang="en-US" sz="1400" dirty="0">
                <a:latin typeface="Ubuntu Mono" panose="020B0509030602030204" pitchFamily="49" charset="0"/>
              </a:rPr>
              <a:t>   return item;			</a:t>
            </a:r>
          </a:p>
          <a:p>
            <a:pPr marL="457200" lvl="1" indent="0">
              <a:lnSpc>
                <a:spcPct val="77000"/>
              </a:lnSpc>
              <a:buNone/>
            </a:pPr>
            <a:r>
              <a:rPr lang="en-US" sz="1400" dirty="0">
                <a:latin typeface="Ubuntu Mono" panose="020B0509030602030204" pitchFamily="49" charset="0"/>
              </a:rPr>
              <a:t>}</a:t>
            </a:r>
            <a:endParaRPr lang="en-US" altLang="ko-KR" sz="1400" dirty="0">
              <a:solidFill>
                <a:srgbClr val="00B050"/>
              </a:solidFill>
              <a:latin typeface="Ubuntu Mono" panose="020B0509030602030204" pitchFamily="49" charset="0"/>
            </a:endParaRPr>
          </a:p>
          <a:p>
            <a:endParaRPr lang="en-US" sz="2400" dirty="0"/>
          </a:p>
        </p:txBody>
      </p:sp>
      <p:sp>
        <p:nvSpPr>
          <p:cNvPr id="23" name="Curved Left Arrow 22">
            <a:extLst>
              <a:ext uri="{FF2B5EF4-FFF2-40B4-BE49-F238E27FC236}">
                <a16:creationId xmlns:a16="http://schemas.microsoft.com/office/drawing/2014/main" id="{F84C9417-58C4-A543-B6E6-7499AD6B0C65}"/>
              </a:ext>
            </a:extLst>
          </p:cNvPr>
          <p:cNvSpPr/>
          <p:nvPr/>
        </p:nvSpPr>
        <p:spPr>
          <a:xfrm>
            <a:off x="3105149" y="3827394"/>
            <a:ext cx="598833" cy="1181928"/>
          </a:xfrm>
          <a:prstGeom prst="curvedLeftArrow">
            <a:avLst>
              <a:gd name="adj1" fmla="val 25000"/>
              <a:gd name="adj2" fmla="val 50000"/>
              <a:gd name="adj3" fmla="val 25265"/>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a:solidFill>
                <a:schemeClr val="tx1"/>
              </a:solidFill>
            </a:endParaRPr>
          </a:p>
        </p:txBody>
      </p:sp>
      <p:sp>
        <p:nvSpPr>
          <p:cNvPr id="24" name="Curved Left Arrow 23">
            <a:extLst>
              <a:ext uri="{FF2B5EF4-FFF2-40B4-BE49-F238E27FC236}">
                <a16:creationId xmlns:a16="http://schemas.microsoft.com/office/drawing/2014/main" id="{BD5CD2CE-235A-5B4D-8454-CD4CF32B78DD}"/>
              </a:ext>
            </a:extLst>
          </p:cNvPr>
          <p:cNvSpPr/>
          <p:nvPr/>
        </p:nvSpPr>
        <p:spPr>
          <a:xfrm flipV="1">
            <a:off x="3105150" y="2816085"/>
            <a:ext cx="1181928" cy="3067879"/>
          </a:xfrm>
          <a:prstGeom prst="curvedLeftArrow">
            <a:avLst>
              <a:gd name="adj1" fmla="val 13045"/>
              <a:gd name="adj2" fmla="val 24903"/>
              <a:gd name="adj3" fmla="val 15196"/>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7040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xEl>
                                              <p:pRg st="16" end="1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bldLvl="2"/>
      <p:bldP spid="23"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Order of Semaphore Operations</a:t>
            </a:r>
          </a:p>
        </p:txBody>
      </p:sp>
      <p:sp>
        <p:nvSpPr>
          <p:cNvPr id="465923" name="Rectangle 3"/>
          <p:cNvSpPr>
            <a:spLocks noGrp="1" noChangeArrowheads="1"/>
          </p:cNvSpPr>
          <p:nvPr>
            <p:ph type="body" idx="1"/>
          </p:nvPr>
        </p:nvSpPr>
        <p:spPr>
          <a:xfrm>
            <a:off x="628650" y="1676401"/>
            <a:ext cx="3657601" cy="3711444"/>
          </a:xfrm>
        </p:spPr>
        <p:txBody>
          <a:bodyPr/>
          <a:lstStyle/>
          <a:p>
            <a:r>
              <a:rPr lang="en-US" altLang="ko-KR" sz="2000" dirty="0"/>
              <a:t>Is order of P’s important?</a:t>
            </a:r>
          </a:p>
          <a:p>
            <a:pPr lvl="1"/>
            <a:r>
              <a:rPr lang="en-US" altLang="ko-KR" sz="1800" dirty="0"/>
              <a:t>Yes!  Can cause deadlock</a:t>
            </a:r>
          </a:p>
          <a:p>
            <a:endParaRPr lang="en-US" altLang="ko-KR" sz="2000" dirty="0"/>
          </a:p>
          <a:p>
            <a:r>
              <a:rPr lang="en-US" altLang="ko-KR" sz="2000" dirty="0"/>
              <a:t>Is order of V’s important?</a:t>
            </a:r>
          </a:p>
          <a:p>
            <a:pPr lvl="1"/>
            <a:r>
              <a:rPr lang="en-US" altLang="ko-KR" sz="1800" dirty="0"/>
              <a:t>No, it only might affect </a:t>
            </a:r>
            <a:br>
              <a:rPr lang="en-US" altLang="ko-KR" sz="1800" dirty="0"/>
            </a:br>
            <a:r>
              <a:rPr lang="en-US" altLang="ko-KR" sz="1800" dirty="0"/>
              <a:t>scheduling efficiency</a:t>
            </a:r>
          </a:p>
        </p:txBody>
      </p:sp>
      <p:sp>
        <p:nvSpPr>
          <p:cNvPr id="38917" name="Rectangle 3"/>
          <p:cNvSpPr txBox="1">
            <a:spLocks noChangeArrowheads="1"/>
          </p:cNvSpPr>
          <p:nvPr/>
        </p:nvSpPr>
        <p:spPr bwMode="auto">
          <a:xfrm>
            <a:off x="4857750" y="1546357"/>
            <a:ext cx="3886200" cy="384148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78" tIns="44445" rIns="90478" bIns="44445"/>
          <a:lstStyle>
            <a:lvl1pPr marL="285750" indent="-285750">
              <a:tabLst>
                <a:tab pos="801688" algn="l"/>
                <a:tab pos="1139825" algn="l"/>
                <a:tab pos="1541463" algn="l"/>
                <a:tab pos="4284663" algn="l"/>
              </a:tabLst>
              <a:defRPr sz="2400" b="1">
                <a:solidFill>
                  <a:schemeClr val="tx1"/>
                </a:solidFill>
                <a:latin typeface="Comic Sans MS" charset="0"/>
                <a:ea typeface="ＭＳ Ｐゴシック" charset="0"/>
                <a:cs typeface="ＭＳ Ｐゴシック" charset="0"/>
              </a:defRPr>
            </a:lvl1pPr>
            <a:lvl2pPr marL="742950" indent="-285750">
              <a:tabLst>
                <a:tab pos="801688" algn="l"/>
                <a:tab pos="1139825" algn="l"/>
                <a:tab pos="1541463" algn="l"/>
                <a:tab pos="4284663" algn="l"/>
              </a:tabLst>
              <a:defRPr sz="2400" b="1">
                <a:solidFill>
                  <a:schemeClr val="tx1"/>
                </a:solidFill>
                <a:latin typeface="Comic Sans MS" charset="0"/>
                <a:ea typeface="ＭＳ Ｐゴシック" charset="0"/>
              </a:defRPr>
            </a:lvl2pPr>
            <a:lvl3pPr marL="1143000" indent="-228600">
              <a:tabLst>
                <a:tab pos="801688" algn="l"/>
                <a:tab pos="1139825" algn="l"/>
                <a:tab pos="1541463" algn="l"/>
                <a:tab pos="4284663" algn="l"/>
              </a:tabLst>
              <a:defRPr sz="2400" b="1">
                <a:solidFill>
                  <a:schemeClr val="tx1"/>
                </a:solidFill>
                <a:latin typeface="Comic Sans MS" charset="0"/>
                <a:ea typeface="ＭＳ Ｐゴシック" charset="0"/>
              </a:defRPr>
            </a:lvl3pPr>
            <a:lvl4pPr marL="1600200" indent="-228600">
              <a:tabLst>
                <a:tab pos="801688" algn="l"/>
                <a:tab pos="1139825" algn="l"/>
                <a:tab pos="1541463" algn="l"/>
                <a:tab pos="4284663" algn="l"/>
              </a:tabLst>
              <a:defRPr sz="2400" b="1">
                <a:solidFill>
                  <a:schemeClr val="tx1"/>
                </a:solidFill>
                <a:latin typeface="Comic Sans MS" charset="0"/>
                <a:ea typeface="ＭＳ Ｐゴシック" charset="0"/>
              </a:defRPr>
            </a:lvl4pPr>
            <a:lvl5pPr marL="2057400" indent="-228600">
              <a:tabLst>
                <a:tab pos="801688" algn="l"/>
                <a:tab pos="1139825" algn="l"/>
                <a:tab pos="1541463" algn="l"/>
                <a:tab pos="4284663" algn="l"/>
              </a:tabLst>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9pPr>
          </a:lstStyle>
          <a:p>
            <a:pPr>
              <a:lnSpc>
                <a:spcPct val="80000"/>
              </a:lnSpc>
              <a:spcBef>
                <a:spcPct val="30000"/>
              </a:spcBef>
              <a:buSzPct val="100000"/>
            </a:pPr>
            <a:r>
              <a:rPr lang="en-US" altLang="ko-KR" sz="1800" b="0" dirty="0">
                <a:latin typeface="Ubuntu Mono" panose="020B0509030602030204" pitchFamily="49" charset="0"/>
                <a:ea typeface="굴림" charset="0"/>
                <a:cs typeface="굴림" charset="0"/>
              </a:rPr>
              <a:t>	produce(item) {</a:t>
            </a:r>
            <a:br>
              <a:rPr lang="en-US" altLang="ko-KR" sz="1800" b="0" dirty="0">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mutex.P</a:t>
            </a:r>
            <a:r>
              <a:rPr lang="en-US" altLang="ko-KR" sz="1800" b="0" dirty="0">
                <a:solidFill>
                  <a:srgbClr val="0070C0"/>
                </a:solidFill>
                <a:latin typeface="Ubuntu Mono" panose="020B0509030602030204" pitchFamily="49" charset="0"/>
                <a:ea typeface="굴림" charset="0"/>
                <a:cs typeface="굴림" charset="0"/>
              </a:rPr>
              <a:t>(); </a:t>
            </a:r>
            <a:br>
              <a:rPr lang="en-US" altLang="ko-KR" sz="1800" b="0" dirty="0">
                <a:solidFill>
                  <a:srgbClr val="0070C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rgbClr val="FF0000"/>
                </a:solidFill>
                <a:latin typeface="Ubuntu Mono" panose="020B0509030602030204" pitchFamily="49" charset="0"/>
                <a:ea typeface="굴림" charset="0"/>
                <a:cs typeface="굴림" charset="0"/>
              </a:rPr>
              <a:t>emptySlots.P</a:t>
            </a:r>
            <a:r>
              <a:rPr lang="en-US" altLang="ko-KR" sz="1800" b="0" dirty="0">
                <a:solidFill>
                  <a:srgbClr val="FF0000"/>
                </a:solidFill>
                <a:latin typeface="Ubuntu Mono" panose="020B0509030602030204" pitchFamily="49" charset="0"/>
                <a:ea typeface="굴림" charset="0"/>
                <a:cs typeface="굴림" charset="0"/>
              </a:rPr>
              <a:t>();</a:t>
            </a:r>
            <a:br>
              <a:rPr lang="en-US" altLang="ko-KR" sz="1800" b="0" dirty="0">
                <a:solidFill>
                  <a:srgbClr val="FF0000"/>
                </a:solidFill>
                <a:latin typeface="Ubuntu Mono" panose="020B0509030602030204" pitchFamily="49" charset="0"/>
                <a:ea typeface="굴림" charset="0"/>
                <a:cs typeface="굴림" charset="0"/>
              </a:rPr>
            </a:br>
            <a:r>
              <a:rPr lang="en-US" altLang="ko-KR" sz="1800" b="0" dirty="0">
                <a:solidFill>
                  <a:srgbClr val="000000"/>
                </a:solidFill>
                <a:latin typeface="Ubuntu Mono" panose="020B0509030602030204" pitchFamily="49" charset="0"/>
                <a:ea typeface="굴림" charset="0"/>
                <a:cs typeface="굴림" charset="0"/>
              </a:rPr>
              <a:t>	</a:t>
            </a:r>
            <a:r>
              <a:rPr lang="en-US" altLang="ko-KR" sz="1800" b="0" dirty="0" err="1">
                <a:solidFill>
                  <a:srgbClr val="000000"/>
                </a:solidFill>
                <a:latin typeface="Ubuntu Mono" panose="020B0509030602030204" pitchFamily="49" charset="0"/>
                <a:ea typeface="굴림" charset="0"/>
                <a:cs typeface="굴림" charset="0"/>
              </a:rPr>
              <a:t>buffer.enqueue</a:t>
            </a:r>
            <a:r>
              <a:rPr lang="en-US" altLang="ko-KR" sz="1800" b="0" dirty="0">
                <a:solidFill>
                  <a:srgbClr val="000000"/>
                </a:solidFill>
                <a:latin typeface="Ubuntu Mono" panose="020B0509030602030204" pitchFamily="49" charset="0"/>
                <a:ea typeface="굴림" charset="0"/>
                <a:cs typeface="굴림" charset="0"/>
              </a:rPr>
              <a:t>(item);</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mutex.V</a:t>
            </a:r>
            <a:r>
              <a:rPr lang="en-US" altLang="ko-KR" sz="1800" b="0" dirty="0">
                <a:solidFill>
                  <a:srgbClr val="0070C0"/>
                </a:solidFill>
                <a:latin typeface="Ubuntu Mono" panose="020B0509030602030204" pitchFamily="49" charset="0"/>
                <a:ea typeface="굴림" charset="0"/>
                <a:cs typeface="굴림" charset="0"/>
              </a:rPr>
              <a:t>();</a:t>
            </a:r>
            <a:br>
              <a:rPr lang="en-US" altLang="ko-KR" sz="1800" b="0" dirty="0">
                <a:solidFill>
                  <a:srgbClr val="0070C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chemeClr val="accent5">
                    <a:lumMod val="75000"/>
                  </a:schemeClr>
                </a:solidFill>
                <a:latin typeface="Ubuntu Mono" panose="020B0509030602030204" pitchFamily="49" charset="0"/>
                <a:ea typeface="굴림" charset="0"/>
                <a:cs typeface="굴림" charset="0"/>
              </a:rPr>
              <a:t>fullSlots.V</a:t>
            </a:r>
            <a:r>
              <a:rPr lang="en-US" altLang="ko-KR" sz="1800" b="0" dirty="0">
                <a:solidFill>
                  <a:schemeClr val="accent5">
                    <a:lumMod val="75000"/>
                  </a:schemeClr>
                </a:solidFill>
                <a:latin typeface="Ubuntu Mono" panose="020B0509030602030204" pitchFamily="49" charset="0"/>
                <a:ea typeface="굴림" charset="0"/>
                <a:cs typeface="굴림" charset="0"/>
              </a:rPr>
              <a:t>();</a:t>
            </a:r>
          </a:p>
          <a:p>
            <a:pPr>
              <a:lnSpc>
                <a:spcPct val="80000"/>
              </a:lnSpc>
              <a:spcBef>
                <a:spcPct val="30000"/>
              </a:spcBef>
              <a:buSzPct val="100000"/>
            </a:pPr>
            <a:r>
              <a:rPr lang="en-US" altLang="ko-KR" sz="1800" b="0" dirty="0">
                <a:solidFill>
                  <a:srgbClr val="000000"/>
                </a:solidFill>
                <a:latin typeface="Ubuntu Mono" panose="020B0509030602030204" pitchFamily="49" charset="0"/>
                <a:ea typeface="굴림" charset="0"/>
                <a:cs typeface="굴림" charset="0"/>
              </a:rPr>
              <a:t>	}</a:t>
            </a:r>
          </a:p>
          <a:p>
            <a:pPr>
              <a:lnSpc>
                <a:spcPct val="80000"/>
              </a:lnSpc>
              <a:spcBef>
                <a:spcPct val="30000"/>
              </a:spcBef>
              <a:buSzPct val="100000"/>
            </a:pPr>
            <a:endParaRPr lang="en-US" altLang="ko-KR" sz="1800" b="0" dirty="0">
              <a:solidFill>
                <a:srgbClr val="000000"/>
              </a:solidFill>
              <a:latin typeface="Ubuntu Mono" panose="020B0509030602030204" pitchFamily="49" charset="0"/>
              <a:ea typeface="굴림" charset="0"/>
              <a:cs typeface="굴림" charset="0"/>
            </a:endParaRPr>
          </a:p>
          <a:p>
            <a:pPr>
              <a:lnSpc>
                <a:spcPct val="80000"/>
              </a:lnSpc>
              <a:spcBef>
                <a:spcPct val="30000"/>
              </a:spcBef>
              <a:buSzPct val="100000"/>
            </a:pPr>
            <a:r>
              <a:rPr lang="en-US" altLang="ko-KR" sz="1800" b="0" dirty="0">
                <a:solidFill>
                  <a:srgbClr val="000000"/>
                </a:solidFill>
                <a:latin typeface="Ubuntu Mono" panose="020B0509030602030204" pitchFamily="49" charset="0"/>
                <a:ea typeface="굴림" charset="0"/>
                <a:cs typeface="굴림" charset="0"/>
              </a:rPr>
              <a:t>	consume() {</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chemeClr val="accent5">
                    <a:lumMod val="75000"/>
                  </a:schemeClr>
                </a:solidFill>
                <a:latin typeface="Ubuntu Mono" panose="020B0509030602030204" pitchFamily="49" charset="0"/>
                <a:ea typeface="굴림" charset="0"/>
                <a:cs typeface="굴림" charset="0"/>
              </a:rPr>
              <a:t>fullSlots.P</a:t>
            </a:r>
            <a:r>
              <a:rPr lang="en-US" altLang="ko-KR" sz="1800" b="0" dirty="0">
                <a:solidFill>
                  <a:schemeClr val="accent5">
                    <a:lumMod val="75000"/>
                  </a:schemeClr>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mutex.P</a:t>
            </a:r>
            <a:r>
              <a:rPr lang="en-US" altLang="ko-KR" sz="1800" b="0" dirty="0">
                <a:solidFill>
                  <a:srgbClr val="0070C0"/>
                </a:solidFill>
                <a:latin typeface="Ubuntu Mono" panose="020B0509030602030204" pitchFamily="49" charset="0"/>
                <a:ea typeface="굴림" charset="0"/>
                <a:cs typeface="굴림" charset="0"/>
              </a:rPr>
              <a:t>();</a:t>
            </a:r>
            <a:r>
              <a:rPr lang="en-US" altLang="ko-KR" sz="1800" b="0" dirty="0">
                <a:solidFill>
                  <a:srgbClr val="000000"/>
                </a:solidFill>
                <a:latin typeface="Ubuntu Mono" panose="020B0509030602030204" pitchFamily="49" charset="0"/>
                <a:ea typeface="굴림" charset="0"/>
                <a:cs typeface="굴림" charset="0"/>
              </a:rPr>
              <a:t>	item = </a:t>
            </a:r>
            <a:r>
              <a:rPr lang="en-US" altLang="ko-KR" sz="1800" b="0" dirty="0" err="1">
                <a:solidFill>
                  <a:srgbClr val="000000"/>
                </a:solidFill>
                <a:latin typeface="Ubuntu Mono" panose="020B0509030602030204" pitchFamily="49" charset="0"/>
                <a:ea typeface="굴림" charset="0"/>
                <a:cs typeface="굴림" charset="0"/>
              </a:rPr>
              <a:t>buffer.dequeue</a:t>
            </a:r>
            <a:r>
              <a:rPr lang="en-US" altLang="ko-KR" sz="1800" b="0" dirty="0">
                <a:solidFill>
                  <a:srgbClr val="00000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mutex.V</a:t>
            </a:r>
            <a:r>
              <a:rPr lang="en-US" altLang="ko-KR" sz="1800" b="0" dirty="0">
                <a:solidFill>
                  <a:srgbClr val="0070C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rgbClr val="FF0000"/>
                </a:solidFill>
                <a:latin typeface="Ubuntu Mono" panose="020B0509030602030204" pitchFamily="49" charset="0"/>
                <a:ea typeface="굴림" charset="0"/>
                <a:cs typeface="굴림" charset="0"/>
              </a:rPr>
              <a:t>emptySlots.V</a:t>
            </a:r>
            <a:r>
              <a:rPr lang="en-US" altLang="ko-KR" sz="1800" b="0" dirty="0">
                <a:solidFill>
                  <a:srgbClr val="FF000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0000"/>
                </a:solidFill>
                <a:latin typeface="Ubuntu Mono" panose="020B0509030602030204" pitchFamily="49" charset="0"/>
                <a:ea typeface="굴림" charset="0"/>
                <a:cs typeface="굴림" charset="0"/>
              </a:rPr>
              <a:t>	return item;</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000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endParaRPr lang="en-US" altLang="ko-KR" sz="1800" b="0" dirty="0">
              <a:solidFill>
                <a:srgbClr val="000000"/>
              </a:solidFill>
              <a:latin typeface="Ubuntu Mono" panose="020B0509030602030204" pitchFamily="49" charset="0"/>
              <a:ea typeface="굴림" charset="0"/>
              <a:cs typeface="굴림" charset="0"/>
            </a:endParaRPr>
          </a:p>
        </p:txBody>
      </p:sp>
      <p:pic>
        <p:nvPicPr>
          <p:cNvPr id="1026" name="Picture 2" descr="John Bercow Order Remix - YouTube">
            <a:extLst>
              <a:ext uri="{FF2B5EF4-FFF2-40B4-BE49-F238E27FC236}">
                <a16:creationId xmlns:a16="http://schemas.microsoft.com/office/drawing/2014/main" id="{86EFC90D-D07F-3845-80E5-8F50893E913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00670" y="4511249"/>
            <a:ext cx="2913560" cy="16388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44204F00-0ECB-A540-8065-FE62237F5B2A}"/>
              </a:ext>
            </a:extLst>
          </p:cNvPr>
          <p:cNvSpPr txBox="1"/>
          <p:nvPr/>
        </p:nvSpPr>
        <p:spPr>
          <a:xfrm>
            <a:off x="1284370" y="6150126"/>
            <a:ext cx="2346159" cy="215444"/>
          </a:xfrm>
          <a:prstGeom prst="rect">
            <a:avLst/>
          </a:prstGeom>
          <a:noFill/>
        </p:spPr>
        <p:txBody>
          <a:bodyPr wrap="square">
            <a:spAutoFit/>
          </a:bodyPr>
          <a:lstStyle/>
          <a:p>
            <a:pPr algn="ctr"/>
            <a:r>
              <a:rPr lang="en-US" sz="800" dirty="0">
                <a:latin typeface="Gill Sans Light" panose="020B0302020104020203" pitchFamily="34" charset="-79"/>
                <a:cs typeface="Gill Sans Light" panose="020B0302020104020203" pitchFamily="34" charset="-79"/>
                <a:hlinkClick r:id="rId4"/>
              </a:rPr>
              <a:t>https://www.youtube.com/watch?v=kAM-YW-6vdU</a:t>
            </a:r>
            <a:endParaRPr lang="en-US" sz="800" dirty="0">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64887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3" grpId="0" uiExpand="1"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61582-6E97-3248-B761-9BA943721043}"/>
              </a:ext>
            </a:extLst>
          </p:cNvPr>
          <p:cNvSpPr>
            <a:spLocks noGrp="1"/>
          </p:cNvSpPr>
          <p:nvPr>
            <p:ph type="title"/>
          </p:nvPr>
        </p:nvSpPr>
        <p:spPr/>
        <p:txBody>
          <a:bodyPr/>
          <a:lstStyle/>
          <a:p>
            <a:r>
              <a:rPr lang="en-US" dirty="0"/>
              <a:t>Semaphores Considered Harmful</a:t>
            </a:r>
          </a:p>
        </p:txBody>
      </p:sp>
      <p:sp>
        <p:nvSpPr>
          <p:cNvPr id="3" name="Content Placeholder 2">
            <a:extLst>
              <a:ext uri="{FF2B5EF4-FFF2-40B4-BE49-F238E27FC236}">
                <a16:creationId xmlns:a16="http://schemas.microsoft.com/office/drawing/2014/main" id="{3E1C8F64-1BE9-664B-9602-2E9F52307B48}"/>
              </a:ext>
            </a:extLst>
          </p:cNvPr>
          <p:cNvSpPr>
            <a:spLocks noGrp="1"/>
          </p:cNvSpPr>
          <p:nvPr>
            <p:ph idx="1"/>
          </p:nvPr>
        </p:nvSpPr>
        <p:spPr/>
        <p:txBody>
          <a:bodyPr/>
          <a:lstStyle/>
          <a:p>
            <a:pPr marL="0" indent="0">
              <a:buNone/>
            </a:pPr>
            <a:r>
              <a:rPr lang="en-CA" sz="2400" dirty="0">
                <a:latin typeface="Dijkstra" pitchFamily="2" charset="0"/>
              </a:rPr>
              <a:t>“During system conception it transpired that we used the semaphores in </a:t>
            </a:r>
            <a:r>
              <a:rPr lang="en-CA" sz="2400" dirty="0">
                <a:solidFill>
                  <a:schemeClr val="accent6"/>
                </a:solidFill>
                <a:latin typeface="Dijkstra" pitchFamily="2" charset="0"/>
              </a:rPr>
              <a:t>two completely different ways</a:t>
            </a:r>
            <a:r>
              <a:rPr lang="en-CA" sz="2400" dirty="0">
                <a:latin typeface="Dijkstra" pitchFamily="2" charset="0"/>
              </a:rPr>
              <a:t>. The difference is so marked that, looking back, one wonders whether it was really fair to present the two ways as uses of the very same primitives. On the one hand, we have the semaphores used for </a:t>
            </a:r>
            <a:r>
              <a:rPr lang="en-CA" sz="2400" u="sng" dirty="0">
                <a:solidFill>
                  <a:schemeClr val="accent6"/>
                </a:solidFill>
                <a:latin typeface="Dijkstra" pitchFamily="2" charset="0"/>
              </a:rPr>
              <a:t>mutual exclusion</a:t>
            </a:r>
            <a:r>
              <a:rPr lang="en-CA" sz="2400" dirty="0">
                <a:latin typeface="Dijkstra" pitchFamily="2" charset="0"/>
              </a:rPr>
              <a:t>, on the other hand, the </a:t>
            </a:r>
            <a:r>
              <a:rPr lang="en-CA" sz="2400" u="sng" dirty="0">
                <a:solidFill>
                  <a:schemeClr val="accent6"/>
                </a:solidFill>
                <a:latin typeface="Dijkstra" pitchFamily="2" charset="0"/>
              </a:rPr>
              <a:t>private semaphores</a:t>
            </a:r>
            <a:r>
              <a:rPr lang="en-CA" sz="2400" dirty="0">
                <a:latin typeface="Dijkstra" pitchFamily="2" charset="0"/>
              </a:rPr>
              <a:t>.”</a:t>
            </a:r>
          </a:p>
          <a:p>
            <a:pPr marL="0" indent="0">
              <a:buNone/>
            </a:pPr>
            <a:endParaRPr lang="en-CA" dirty="0"/>
          </a:p>
          <a:p>
            <a:pPr marL="0" indent="0">
              <a:buNone/>
            </a:pPr>
            <a:r>
              <a:rPr lang="en-CA" sz="1800" dirty="0"/>
              <a:t>Dijkstra “The structure of the ’THE’-Multiprogramming System” </a:t>
            </a:r>
            <a:r>
              <a:rPr lang="en-CA" sz="1800" i="1" dirty="0"/>
              <a:t>Communications of the ACM</a:t>
            </a:r>
            <a:r>
              <a:rPr lang="en-CA" sz="1800" dirty="0"/>
              <a:t> v. 11 n. 5 May 1968.)”</a:t>
            </a:r>
            <a:endParaRPr lang="en-US" sz="1800" dirty="0"/>
          </a:p>
        </p:txBody>
      </p:sp>
    </p:spTree>
    <p:extLst>
      <p:ext uri="{BB962C8B-B14F-4D97-AF65-F5344CB8AC3E}">
        <p14:creationId xmlns:p14="http://schemas.microsoft.com/office/powerpoint/2010/main" val="399064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solidFill>
                  <a:schemeClr val="bg1">
                    <a:lumMod val="50000"/>
                  </a:schemeClr>
                </a:solidFill>
              </a:rPr>
              <a:t>Race condition</a:t>
            </a:r>
          </a:p>
          <a:p>
            <a:r>
              <a:rPr lang="en-US" dirty="0">
                <a:solidFill>
                  <a:schemeClr val="bg1">
                    <a:lumMod val="50000"/>
                  </a:schemeClr>
                </a:solidFill>
              </a:rPr>
              <a:t>Mutual exclusion and critical section</a:t>
            </a:r>
          </a:p>
          <a:p>
            <a:r>
              <a:rPr lang="en-US" dirty="0">
                <a:solidFill>
                  <a:schemeClr val="bg1">
                    <a:lumMod val="50000"/>
                  </a:schemeClr>
                </a:solidFill>
              </a:rPr>
              <a:t>Mutex</a:t>
            </a:r>
          </a:p>
          <a:p>
            <a:r>
              <a:rPr lang="en-US" dirty="0">
                <a:solidFill>
                  <a:schemeClr val="bg1">
                    <a:lumMod val="50000"/>
                  </a:schemeClr>
                </a:solidFill>
              </a:rPr>
              <a:t>Semaphore</a:t>
            </a:r>
          </a:p>
          <a:p>
            <a:r>
              <a:rPr lang="en-US" dirty="0"/>
              <a:t>Condition variable</a:t>
            </a:r>
          </a:p>
          <a:p>
            <a:r>
              <a:rPr lang="en-US" dirty="0">
                <a:solidFill>
                  <a:schemeClr val="bg1">
                    <a:lumMod val="50000"/>
                  </a:schemeClr>
                </a:solidFill>
              </a:rPr>
              <a:t>Deadlock</a:t>
            </a:r>
          </a:p>
        </p:txBody>
      </p:sp>
    </p:spTree>
    <p:extLst>
      <p:ext uri="{BB962C8B-B14F-4D97-AF65-F5344CB8AC3E}">
        <p14:creationId xmlns:p14="http://schemas.microsoft.com/office/powerpoint/2010/main" val="907909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ko-KR" dirty="0"/>
              <a:t>Monitors and Condition Variables</a:t>
            </a:r>
          </a:p>
        </p:txBody>
      </p:sp>
      <p:sp>
        <p:nvSpPr>
          <p:cNvPr id="31747" name="Rectangle 3"/>
          <p:cNvSpPr>
            <a:spLocks noGrp="1" noChangeArrowheads="1"/>
          </p:cNvSpPr>
          <p:nvPr>
            <p:ph type="body" idx="1"/>
          </p:nvPr>
        </p:nvSpPr>
        <p:spPr/>
        <p:txBody>
          <a:bodyPr/>
          <a:lstStyle/>
          <a:p>
            <a:pPr>
              <a:lnSpc>
                <a:spcPct val="150000"/>
              </a:lnSpc>
            </a:pPr>
            <a:r>
              <a:rPr lang="en-US" altLang="ko-KR" sz="2000" dirty="0">
                <a:solidFill>
                  <a:srgbClr val="0070C0"/>
                </a:solidFill>
              </a:rPr>
              <a:t>Problem</a:t>
            </a:r>
            <a:r>
              <a:rPr lang="en-US" altLang="ko-KR" sz="2000" dirty="0"/>
              <a:t>: analyzing code that uses semaphores is complex </a:t>
            </a:r>
          </a:p>
          <a:p>
            <a:pPr lvl="1">
              <a:lnSpc>
                <a:spcPct val="150000"/>
              </a:lnSpc>
            </a:pPr>
            <a:r>
              <a:rPr lang="en-US" altLang="ko-KR" sz="1800" dirty="0"/>
              <a:t>They are dual purpose (both mutual exclusion and scheduling constraints)</a:t>
            </a:r>
          </a:p>
          <a:p>
            <a:pPr lvl="1">
              <a:lnSpc>
                <a:spcPct val="150000"/>
              </a:lnSpc>
            </a:pPr>
            <a:r>
              <a:rPr lang="en-US" altLang="ko-KR" sz="1800" dirty="0"/>
              <a:t>E.g., fact that flipping of </a:t>
            </a:r>
            <a:r>
              <a:rPr lang="en-US" altLang="ko-KR" sz="1800" dirty="0">
                <a:latin typeface="Ubuntu Mono" panose="020B0509030602030204" pitchFamily="49" charset="0"/>
              </a:rPr>
              <a:t>P</a:t>
            </a:r>
            <a:r>
              <a:rPr lang="en-US" altLang="ko-KR" sz="1800" dirty="0"/>
              <a:t>’s in bounded buffer gives deadlock is not obvious</a:t>
            </a:r>
          </a:p>
          <a:p>
            <a:pPr lvl="1">
              <a:lnSpc>
                <a:spcPct val="150000"/>
              </a:lnSpc>
            </a:pPr>
            <a:endParaRPr lang="en-US" altLang="ko-KR" sz="1600" dirty="0"/>
          </a:p>
          <a:p>
            <a:pPr>
              <a:lnSpc>
                <a:spcPct val="150000"/>
              </a:lnSpc>
            </a:pPr>
            <a:r>
              <a:rPr lang="en-US" altLang="ko-KR" sz="2000" dirty="0">
                <a:solidFill>
                  <a:srgbClr val="0070C0"/>
                </a:solidFill>
              </a:rPr>
              <a:t>Solution</a:t>
            </a:r>
            <a:r>
              <a:rPr lang="en-US" altLang="ko-KR" sz="2000" dirty="0"/>
              <a:t>: use monitors</a:t>
            </a:r>
          </a:p>
          <a:p>
            <a:pPr lvl="1">
              <a:lnSpc>
                <a:spcPct val="150000"/>
              </a:lnSpc>
            </a:pPr>
            <a:r>
              <a:rPr lang="en-US" altLang="ko-KR" sz="1800" dirty="0"/>
              <a:t>It consists of one mutex with zero or more </a:t>
            </a:r>
            <a:r>
              <a:rPr lang="en-US" altLang="ko-KR" sz="1800" dirty="0">
                <a:solidFill>
                  <a:srgbClr val="FF0000"/>
                </a:solidFill>
              </a:rPr>
              <a:t>condition variables (CV)</a:t>
            </a:r>
            <a:endParaRPr lang="en-US" altLang="ko-KR" sz="1800" dirty="0"/>
          </a:p>
          <a:p>
            <a:pPr lvl="1">
              <a:lnSpc>
                <a:spcPct val="150000"/>
              </a:lnSpc>
            </a:pPr>
            <a:r>
              <a:rPr lang="en-US" altLang="ko-KR" sz="1800" dirty="0"/>
              <a:t>Mutex is used for mutual exclusion, CV’s are used for scheduling constraints</a:t>
            </a:r>
          </a:p>
        </p:txBody>
      </p:sp>
    </p:spTree>
    <p:extLst>
      <p:ext uri="{BB962C8B-B14F-4D97-AF65-F5344CB8AC3E}">
        <p14:creationId xmlns:p14="http://schemas.microsoft.com/office/powerpoint/2010/main" val="318982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ko-KR" dirty="0"/>
              <a:t>Condition Variables</a:t>
            </a:r>
          </a:p>
        </p:txBody>
      </p:sp>
      <p:sp>
        <p:nvSpPr>
          <p:cNvPr id="466948" name="Rectangle 4"/>
          <p:cNvSpPr>
            <a:spLocks noGrp="1" noChangeArrowheads="1"/>
          </p:cNvSpPr>
          <p:nvPr>
            <p:ph type="body" idx="1"/>
          </p:nvPr>
        </p:nvSpPr>
        <p:spPr/>
        <p:txBody>
          <a:bodyPr/>
          <a:lstStyle/>
          <a:p>
            <a:r>
              <a:rPr lang="en-US" altLang="ko-KR" sz="2000" dirty="0"/>
              <a:t>CV is queue of threads waiting for an event inside critical section</a:t>
            </a:r>
          </a:p>
          <a:p>
            <a:pPr lvl="1"/>
            <a:r>
              <a:rPr lang="en-US" altLang="ko-KR" sz="1800" dirty="0"/>
              <a:t>Makes it possible to go to sleep inside critical section</a:t>
            </a:r>
          </a:p>
          <a:p>
            <a:pPr lvl="1"/>
            <a:r>
              <a:rPr lang="en-US" altLang="ko-KR" sz="1800" dirty="0"/>
              <a:t>Atomically unlocks mutex at time thread goes to sleep</a:t>
            </a:r>
          </a:p>
          <a:p>
            <a:pPr lvl="1"/>
            <a:r>
              <a:rPr lang="en-US" altLang="ko-KR" sz="1800" dirty="0"/>
              <a:t>With semaphores, threads cannot wait inside critical section (deadlock)</a:t>
            </a:r>
          </a:p>
          <a:p>
            <a:endParaRPr lang="en-US" altLang="ko-KR" sz="2000" dirty="0"/>
          </a:p>
          <a:p>
            <a:r>
              <a:rPr lang="en-US" altLang="ko-KR" sz="2000" dirty="0"/>
              <a:t>CV operations</a:t>
            </a:r>
          </a:p>
          <a:p>
            <a:pPr lvl="1"/>
            <a:r>
              <a:rPr lang="en-US" sz="1600" dirty="0">
                <a:solidFill>
                  <a:srgbClr val="FF0000"/>
                </a:solidFill>
                <a:latin typeface="Ubuntu Mono" panose="020B0509030602030204" pitchFamily="49" charset="0"/>
              </a:rPr>
              <a:t>wait(Mutex *</a:t>
            </a:r>
            <a:r>
              <a:rPr lang="en-US" sz="1600" dirty="0" err="1">
                <a:solidFill>
                  <a:srgbClr val="FF0000"/>
                </a:solidFill>
                <a:latin typeface="Ubuntu Mono" panose="020B0509030602030204" pitchFamily="49" charset="0"/>
              </a:rPr>
              <a:t>CVMutex</a:t>
            </a:r>
            <a:r>
              <a:rPr lang="en-US" sz="1600" dirty="0">
                <a:solidFill>
                  <a:srgbClr val="FF0000"/>
                </a:solidFill>
                <a:latin typeface="Ubuntu Mono" panose="020B0509030602030204" pitchFamily="49" charset="0"/>
              </a:rPr>
              <a:t>)</a:t>
            </a:r>
          </a:p>
          <a:p>
            <a:pPr lvl="2"/>
            <a:r>
              <a:rPr lang="en-US" sz="1600" dirty="0"/>
              <a:t>Atomically unlocks mutex, puts thread to sleep, and relinquishes processor</a:t>
            </a:r>
          </a:p>
          <a:p>
            <a:pPr lvl="2"/>
            <a:r>
              <a:rPr lang="en-US" sz="1600" dirty="0"/>
              <a:t>Attempts to locks mutex when thread wakes up</a:t>
            </a:r>
          </a:p>
          <a:p>
            <a:pPr lvl="1"/>
            <a:r>
              <a:rPr lang="en-US" sz="1600" dirty="0">
                <a:solidFill>
                  <a:srgbClr val="FF0000"/>
                </a:solidFill>
                <a:latin typeface="Ubuntu Mono" panose="020B0509030602030204" pitchFamily="49" charset="0"/>
              </a:rPr>
              <a:t>signal()</a:t>
            </a:r>
          </a:p>
          <a:p>
            <a:pPr lvl="2"/>
            <a:r>
              <a:rPr lang="en-US" sz="1600" dirty="0"/>
              <a:t>Wakes up a waiter, if any</a:t>
            </a:r>
          </a:p>
          <a:p>
            <a:pPr lvl="1"/>
            <a:r>
              <a:rPr lang="en-US" sz="1600" dirty="0">
                <a:solidFill>
                  <a:srgbClr val="FF0000"/>
                </a:solidFill>
                <a:latin typeface="Ubuntu Mono" panose="020B0509030602030204" pitchFamily="49" charset="0"/>
              </a:rPr>
              <a:t>broadcast()</a:t>
            </a:r>
          </a:p>
          <a:p>
            <a:pPr lvl="2"/>
            <a:r>
              <a:rPr lang="en-US" sz="1600" dirty="0"/>
              <a:t>Wakes up all waiters, if any</a:t>
            </a:r>
          </a:p>
          <a:p>
            <a:pPr lvl="1"/>
            <a:endParaRPr lang="en-US" altLang="ko-KR" sz="1800" dirty="0"/>
          </a:p>
        </p:txBody>
      </p:sp>
    </p:spTree>
    <p:extLst>
      <p:ext uri="{BB962C8B-B14F-4D97-AF65-F5344CB8AC3E}">
        <p14:creationId xmlns:p14="http://schemas.microsoft.com/office/powerpoint/2010/main" val="351466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4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694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694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694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694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94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694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694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694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6948">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6948">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694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F260-1ABE-DF43-A795-7C1839E20537}"/>
              </a:ext>
            </a:extLst>
          </p:cNvPr>
          <p:cNvSpPr>
            <a:spLocks noGrp="1"/>
          </p:cNvSpPr>
          <p:nvPr>
            <p:ph type="title"/>
          </p:nvPr>
        </p:nvSpPr>
        <p:spPr/>
        <p:txBody>
          <a:bodyPr/>
          <a:lstStyle/>
          <a:p>
            <a:r>
              <a:rPr lang="en-US" dirty="0"/>
              <a:t>Properties of Condition Variables</a:t>
            </a:r>
          </a:p>
        </p:txBody>
      </p:sp>
      <p:sp>
        <p:nvSpPr>
          <p:cNvPr id="3" name="Content Placeholder 2">
            <a:extLst>
              <a:ext uri="{FF2B5EF4-FFF2-40B4-BE49-F238E27FC236}">
                <a16:creationId xmlns:a16="http://schemas.microsoft.com/office/drawing/2014/main" id="{AC505B3F-9D54-8E47-A9AF-0A530CC74693}"/>
              </a:ext>
            </a:extLst>
          </p:cNvPr>
          <p:cNvSpPr>
            <a:spLocks noGrp="1"/>
          </p:cNvSpPr>
          <p:nvPr>
            <p:ph idx="1"/>
          </p:nvPr>
        </p:nvSpPr>
        <p:spPr/>
        <p:txBody>
          <a:bodyPr/>
          <a:lstStyle/>
          <a:p>
            <a:r>
              <a:rPr lang="en-US" sz="1800" dirty="0"/>
              <a:t>Condition variables are </a:t>
            </a:r>
            <a:r>
              <a:rPr lang="en-US" sz="1800" dirty="0">
                <a:solidFill>
                  <a:schemeClr val="accent6"/>
                </a:solidFill>
              </a:rPr>
              <a:t>memoryless</a:t>
            </a:r>
          </a:p>
          <a:p>
            <a:pPr lvl="1"/>
            <a:r>
              <a:rPr lang="en-US" sz="1600" dirty="0"/>
              <a:t>No internal memory except a queue of waiting threads</a:t>
            </a:r>
          </a:p>
          <a:p>
            <a:pPr lvl="1"/>
            <a:r>
              <a:rPr lang="en-US" sz="1600" dirty="0"/>
              <a:t>No effect in calling </a:t>
            </a:r>
            <a:r>
              <a:rPr lang="en-US" sz="1400" dirty="0">
                <a:latin typeface="Ubuntu Mono" panose="020B0509030602030204" pitchFamily="49" charset="0"/>
              </a:rPr>
              <a:t>signal/broadcast </a:t>
            </a:r>
            <a:r>
              <a:rPr lang="en-US" sz="1600" dirty="0"/>
              <a:t>on empty queue</a:t>
            </a:r>
          </a:p>
          <a:p>
            <a:pPr lvl="2"/>
            <a:endParaRPr lang="en-US" sz="1200" dirty="0"/>
          </a:p>
          <a:p>
            <a:pPr lvl="2"/>
            <a:endParaRPr lang="en-US" sz="1200" dirty="0"/>
          </a:p>
          <a:p>
            <a:pPr lvl="2"/>
            <a:endParaRPr lang="en-US" sz="1200" dirty="0"/>
          </a:p>
          <a:p>
            <a:r>
              <a:rPr lang="en-US" sz="1800" u="sng" dirty="0">
                <a:solidFill>
                  <a:srgbClr val="FF0000"/>
                </a:solidFill>
              </a:rPr>
              <a:t>ALWAYS</a:t>
            </a:r>
            <a:r>
              <a:rPr lang="en-US" sz="1800" dirty="0"/>
              <a:t> hold lock when calling </a:t>
            </a:r>
            <a:r>
              <a:rPr lang="en-US" sz="1800" dirty="0">
                <a:latin typeface="Ubuntu Mono" panose="020B0509030602030204" pitchFamily="49" charset="0"/>
              </a:rPr>
              <a:t>wait(), signal(), broadcast()</a:t>
            </a:r>
            <a:endParaRPr lang="en-US" sz="1800" dirty="0"/>
          </a:p>
          <a:p>
            <a:pPr lvl="1"/>
            <a:endParaRPr lang="en-US" sz="1400" dirty="0"/>
          </a:p>
          <a:p>
            <a:pPr lvl="1"/>
            <a:endParaRPr lang="en-US" sz="1400" dirty="0"/>
          </a:p>
          <a:p>
            <a:r>
              <a:rPr lang="en-US" sz="1800" dirty="0"/>
              <a:t>Calling </a:t>
            </a:r>
            <a:r>
              <a:rPr lang="en-US" sz="1800" dirty="0">
                <a:latin typeface="Ubuntu Mono" panose="020B0509030602030204" pitchFamily="49" charset="0"/>
              </a:rPr>
              <a:t>wait()</a:t>
            </a:r>
            <a:r>
              <a:rPr lang="en-US" sz="1800" dirty="0">
                <a:solidFill>
                  <a:schemeClr val="accent6"/>
                </a:solidFill>
              </a:rPr>
              <a:t> atomically</a:t>
            </a:r>
            <a:r>
              <a:rPr lang="en-US" sz="1800" dirty="0"/>
              <a:t> adds thread to wait queue and releases lock</a:t>
            </a:r>
          </a:p>
          <a:p>
            <a:pPr lvl="1"/>
            <a:endParaRPr lang="en-US" sz="1400" dirty="0"/>
          </a:p>
          <a:p>
            <a:pPr lvl="1"/>
            <a:endParaRPr lang="en-US" sz="1400" dirty="0"/>
          </a:p>
          <a:p>
            <a:r>
              <a:rPr lang="en-US" sz="1800" dirty="0"/>
              <a:t>Re-enabled waiting threads may not run immediately</a:t>
            </a:r>
          </a:p>
          <a:p>
            <a:pPr lvl="1"/>
            <a:r>
              <a:rPr lang="en-US" sz="1600" dirty="0"/>
              <a:t>No atomicity between </a:t>
            </a:r>
            <a:r>
              <a:rPr lang="en-US" sz="1600" dirty="0">
                <a:latin typeface="Ubuntu Mono" panose="020B0509030602030204" pitchFamily="49" charset="0"/>
              </a:rPr>
              <a:t>signal/broadcast </a:t>
            </a:r>
            <a:r>
              <a:rPr lang="en-US" sz="1600" dirty="0"/>
              <a:t>and the return from </a:t>
            </a:r>
            <a:r>
              <a:rPr lang="en-US" sz="1600" dirty="0">
                <a:latin typeface="Ubuntu Mono" panose="020B0509030602030204" pitchFamily="49" charset="0"/>
              </a:rPr>
              <a:t>wait</a:t>
            </a:r>
            <a:endParaRPr lang="en-US" sz="1600" dirty="0"/>
          </a:p>
        </p:txBody>
      </p:sp>
      <p:pic>
        <p:nvPicPr>
          <p:cNvPr id="2052" name="Picture 4" descr="BEFORE I FORGET ....UM,...... - Dory from Nemo (5 second memory) | Make a  Meme">
            <a:extLst>
              <a:ext uri="{FF2B5EF4-FFF2-40B4-BE49-F238E27FC236}">
                <a16:creationId xmlns:a16="http://schemas.microsoft.com/office/drawing/2014/main" id="{7F3BA4F4-D6D3-274F-AEB0-7156A11B04F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515750" y="1497276"/>
            <a:ext cx="2006585" cy="15584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29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ko-KR" dirty="0"/>
              <a:t>Atomic Memory Operations</a:t>
            </a:r>
          </a:p>
        </p:txBody>
      </p:sp>
      <p:sp>
        <p:nvSpPr>
          <p:cNvPr id="20483" name="Rectangle 3"/>
          <p:cNvSpPr>
            <a:spLocks noGrp="1" noChangeArrowheads="1"/>
          </p:cNvSpPr>
          <p:nvPr>
            <p:ph type="body" idx="1"/>
          </p:nvPr>
        </p:nvSpPr>
        <p:spPr/>
        <p:txBody>
          <a:bodyPr/>
          <a:lstStyle/>
          <a:p>
            <a:r>
              <a:rPr lang="en-US" altLang="ko-KR" sz="2000" dirty="0"/>
              <a:t>In most architectures, load and store operations on single byte are </a:t>
            </a:r>
            <a:r>
              <a:rPr lang="en-US" altLang="ko-KR" sz="2000" dirty="0">
                <a:solidFill>
                  <a:srgbClr val="FF0000"/>
                </a:solidFill>
              </a:rPr>
              <a:t>atomic</a:t>
            </a:r>
            <a:endParaRPr lang="en-US" altLang="ko-KR" sz="1800" dirty="0">
              <a:solidFill>
                <a:srgbClr val="FF0000"/>
              </a:solidFill>
            </a:endParaRPr>
          </a:p>
          <a:p>
            <a:pPr lvl="1"/>
            <a:r>
              <a:rPr lang="en-US" altLang="ko-KR" sz="1800" dirty="0"/>
              <a:t>Threads cannot get context switched in middle of load/store to/from a </a:t>
            </a:r>
            <a:r>
              <a:rPr lang="en-US" altLang="ko-KR" sz="1800" i="1" dirty="0"/>
              <a:t>word</a:t>
            </a:r>
          </a:p>
          <a:p>
            <a:pPr lvl="1"/>
            <a:endParaRPr lang="en-US" altLang="ko-KR" sz="1800" dirty="0"/>
          </a:p>
          <a:p>
            <a:r>
              <a:rPr lang="en-US" altLang="ko-KR" sz="2000" dirty="0"/>
              <a:t>In x86, load and store operations on </a:t>
            </a:r>
            <a:r>
              <a:rPr lang="en-US" altLang="ko-KR" sz="2000" i="1" dirty="0">
                <a:solidFill>
                  <a:srgbClr val="FF0000"/>
                </a:solidFill>
              </a:rPr>
              <a:t>naturally aligned</a:t>
            </a:r>
            <a:r>
              <a:rPr lang="en-US" altLang="ko-KR" sz="2000" dirty="0"/>
              <a:t> variables are atomic</a:t>
            </a:r>
          </a:p>
          <a:p>
            <a:pPr lvl="1"/>
            <a:r>
              <a:rPr lang="en-US" altLang="ko-KR" sz="1800" dirty="0"/>
              <a:t>I.e., aligned to at least multiple of its own size</a:t>
            </a:r>
          </a:p>
          <a:p>
            <a:pPr lvl="1"/>
            <a:r>
              <a:rPr lang="en-US" altLang="ko-KR" sz="1800" dirty="0"/>
              <a:t>E.g., 8-byte int that is aligned to an address that's multiple of 8</a:t>
            </a:r>
          </a:p>
          <a:p>
            <a:pPr lvl="1"/>
            <a:endParaRPr lang="en-US" altLang="ko-KR" sz="1600" dirty="0"/>
          </a:p>
          <a:p>
            <a:r>
              <a:rPr lang="en-US" altLang="ko-KR" sz="2000" dirty="0">
                <a:solidFill>
                  <a:srgbClr val="FF0000"/>
                </a:solidFill>
              </a:rPr>
              <a:t>Many instructions are not atomic</a:t>
            </a:r>
          </a:p>
          <a:p>
            <a:pPr lvl="1"/>
            <a:r>
              <a:rPr lang="en-US" altLang="ko-KR" sz="1800" dirty="0"/>
              <a:t>Double-precision floating point store often not atomic</a:t>
            </a:r>
          </a:p>
          <a:p>
            <a:pPr lvl="1"/>
            <a:r>
              <a:rPr lang="en-US" altLang="ko-KR" sz="1800" dirty="0"/>
              <a:t>VAX and IBM 360 had an instruction to copy whole array</a:t>
            </a:r>
          </a:p>
          <a:p>
            <a:pPr lvl="1"/>
            <a:endParaRPr lang="en-US" altLang="ko-KR" sz="1800" dirty="0"/>
          </a:p>
          <a:p>
            <a:r>
              <a:rPr lang="en-US" altLang="ko-KR" sz="2000" dirty="0"/>
              <a:t>Unless otherwise stated, we assume loads and stores are </a:t>
            </a:r>
            <a:r>
              <a:rPr lang="en-US" altLang="ko-KR" sz="2000" u="sng" dirty="0">
                <a:solidFill>
                  <a:srgbClr val="FF0000"/>
                </a:solidFill>
              </a:rPr>
              <a:t>atomic</a:t>
            </a:r>
            <a:endParaRPr lang="en-US" altLang="ko-KR" sz="2000" dirty="0"/>
          </a:p>
          <a:p>
            <a:endParaRPr lang="en-US" altLang="ko-KR" sz="2200" dirty="0"/>
          </a:p>
        </p:txBody>
      </p:sp>
    </p:spTree>
    <p:extLst>
      <p:ext uri="{BB962C8B-B14F-4D97-AF65-F5344CB8AC3E}">
        <p14:creationId xmlns:p14="http://schemas.microsoft.com/office/powerpoint/2010/main" val="60381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8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 Design Pattern</a:t>
            </a:r>
          </a:p>
        </p:txBody>
      </p:sp>
      <p:sp>
        <p:nvSpPr>
          <p:cNvPr id="3" name="Content Placeholder 2"/>
          <p:cNvSpPr>
            <a:spLocks noGrp="1"/>
          </p:cNvSpPr>
          <p:nvPr>
            <p:ph sz="half" idx="1"/>
          </p:nvPr>
        </p:nvSpPr>
        <p:spPr/>
        <p:txBody>
          <a:bodyPr/>
          <a:lstStyle/>
          <a:p>
            <a:pPr marL="0" indent="0">
              <a:buNone/>
            </a:pPr>
            <a:r>
              <a:rPr lang="en-US" sz="1600" dirty="0" err="1">
                <a:latin typeface="Ubuntu Mono" panose="020B0509030602030204" pitchFamily="49" charset="0"/>
              </a:rPr>
              <a:t>method_that_waits</a:t>
            </a:r>
            <a:r>
              <a:rPr lang="en-US" sz="1600" dirty="0">
                <a:latin typeface="Ubuntu Mono" panose="020B0509030602030204" pitchFamily="49" charset="0"/>
              </a:rPr>
              <a:t>() {</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Read/write shared state</a:t>
            </a:r>
          </a:p>
          <a:p>
            <a:pPr marL="0" indent="0">
              <a:buNone/>
            </a:pPr>
            <a:endParaRPr lang="en-US" sz="1600" dirty="0">
              <a:latin typeface="Ubuntu Mono" panose="020B0509030602030204" pitchFamily="49" charset="0"/>
            </a:endParaRPr>
          </a:p>
          <a:p>
            <a:pPr marL="0" indent="0">
              <a:buNone/>
            </a:pPr>
            <a:r>
              <a:rPr lang="en-US" sz="1600" dirty="0">
                <a:latin typeface="Ubuntu Mono" panose="020B0509030602030204" pitchFamily="49" charset="0"/>
              </a:rPr>
              <a:t>   while (!</a:t>
            </a:r>
            <a:r>
              <a:rPr lang="en-US" sz="1600" dirty="0" err="1">
                <a:latin typeface="Ubuntu Mono" panose="020B0509030602030204" pitchFamily="49" charset="0"/>
              </a:rPr>
              <a:t>testSharedState</a:t>
            </a:r>
            <a:r>
              <a:rPr lang="en-US" sz="1600" dirty="0">
                <a:latin typeface="Ubuntu Mono" panose="020B0509030602030204" pitchFamily="49" charset="0"/>
              </a:rPr>
              <a:t>())</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cv.wait</a:t>
            </a:r>
            <a:r>
              <a:rPr lang="en-US" sz="1600" dirty="0">
                <a:solidFill>
                  <a:srgbClr val="FF0000"/>
                </a:solidFill>
                <a:latin typeface="Ubuntu Mono" panose="020B0509030602030204" pitchFamily="49" charset="0"/>
              </a:rPr>
              <a:t>(&amp;mutex);</a:t>
            </a:r>
          </a:p>
          <a:p>
            <a:pPr marL="0" indent="0">
              <a:buNone/>
            </a:pPr>
            <a:endParaRPr lang="en-US" sz="1600" dirty="0">
              <a:latin typeface="Ubuntu Mono" panose="020B0509030602030204" pitchFamily="49" charset="0"/>
            </a:endParaRPr>
          </a:p>
          <a:p>
            <a:pPr marL="0" indent="0">
              <a:buNone/>
            </a:pPr>
            <a:r>
              <a:rPr lang="en-US" sz="1600" dirty="0">
                <a:solidFill>
                  <a:schemeClr val="accent3">
                    <a:lumMod val="50000"/>
                  </a:schemeClr>
                </a:solidFill>
                <a:latin typeface="Ubuntu Mono" panose="020B0509030602030204" pitchFamily="49" charset="0"/>
              </a:rPr>
              <a:t>   // Read/write shared state</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buNone/>
            </a:pPr>
            <a:r>
              <a:rPr lang="en-US" sz="1600" dirty="0">
                <a:latin typeface="Ubuntu Mono" panose="020B0509030602030204" pitchFamily="49" charset="0"/>
              </a:rPr>
              <a:t>}</a:t>
            </a:r>
          </a:p>
        </p:txBody>
      </p:sp>
      <p:sp>
        <p:nvSpPr>
          <p:cNvPr id="4" name="Content Placeholder 3"/>
          <p:cNvSpPr>
            <a:spLocks noGrp="1"/>
          </p:cNvSpPr>
          <p:nvPr>
            <p:ph sz="half" idx="2"/>
          </p:nvPr>
        </p:nvSpPr>
        <p:spPr/>
        <p:txBody>
          <a:bodyPr/>
          <a:lstStyle/>
          <a:p>
            <a:pPr marL="0" indent="0">
              <a:buNone/>
            </a:pPr>
            <a:r>
              <a:rPr lang="en-US" sz="1600" dirty="0" err="1">
                <a:latin typeface="Ubuntu Mono" panose="020B0509030602030204" pitchFamily="49" charset="0"/>
              </a:rPr>
              <a:t>method_that_signals</a:t>
            </a:r>
            <a:r>
              <a:rPr lang="en-US" sz="1600" dirty="0">
                <a:latin typeface="Ubuntu Mono" panose="020B0509030602030204" pitchFamily="49" charset="0"/>
              </a:rPr>
              <a:t>() {</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solidFill>
                  <a:schemeClr val="accent3">
                    <a:lumMod val="50000"/>
                  </a:schemeClr>
                </a:solidFill>
                <a:latin typeface="Ubuntu Mono" panose="020B0509030602030204" pitchFamily="49" charset="0"/>
              </a:rPr>
              <a:t>   // Read/write shared state</a:t>
            </a:r>
          </a:p>
          <a:p>
            <a:pPr marL="0" indent="0">
              <a:buNone/>
            </a:pPr>
            <a:endParaRPr lang="en-US" sz="1600" dirty="0">
              <a:latin typeface="Ubuntu Mono" panose="020B0509030602030204" pitchFamily="49" charset="0"/>
            </a:endParaRP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If </a:t>
            </a:r>
            <a:r>
              <a:rPr lang="en-US" sz="1600" dirty="0" err="1">
                <a:solidFill>
                  <a:schemeClr val="accent3">
                    <a:lumMod val="50000"/>
                  </a:schemeClr>
                </a:solidFill>
                <a:latin typeface="Ubuntu Mono" panose="020B0509030602030204" pitchFamily="49" charset="0"/>
              </a:rPr>
              <a:t>testSharedState</a:t>
            </a:r>
            <a:r>
              <a:rPr lang="en-US" sz="1600" dirty="0">
                <a:solidFill>
                  <a:schemeClr val="accent3">
                    <a:lumMod val="50000"/>
                  </a:schemeClr>
                </a:solidFill>
                <a:latin typeface="Ubuntu Mono" panose="020B0509030602030204" pitchFamily="49" charset="0"/>
              </a:rPr>
              <a:t> is now true</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cv.signal</a:t>
            </a:r>
            <a:r>
              <a:rPr lang="en-US" sz="1600" dirty="0">
                <a:solidFill>
                  <a:srgbClr val="FF0000"/>
                </a:solidFill>
                <a:latin typeface="Ubuntu Mono" panose="020B0509030602030204" pitchFamily="49" charset="0"/>
              </a:rPr>
              <a:t>();</a:t>
            </a:r>
          </a:p>
          <a:p>
            <a:pPr marL="0" indent="0">
              <a:buNone/>
            </a:pPr>
            <a:endParaRPr lang="en-US" sz="1600" dirty="0">
              <a:latin typeface="Ubuntu Mono" panose="020B0509030602030204" pitchFamily="49" charset="0"/>
            </a:endParaRPr>
          </a:p>
          <a:p>
            <a:pPr marL="0" indent="0">
              <a:buNone/>
            </a:pPr>
            <a:r>
              <a:rPr lang="en-US" sz="1600" dirty="0">
                <a:solidFill>
                  <a:schemeClr val="accent3">
                    <a:lumMod val="50000"/>
                  </a:schemeClr>
                </a:solidFill>
                <a:latin typeface="Ubuntu Mono" panose="020B0509030602030204" pitchFamily="49" charset="0"/>
              </a:rPr>
              <a:t>   // Read/write shared state</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buNone/>
            </a:pPr>
            <a:r>
              <a:rPr lang="en-US" sz="1600" dirty="0">
                <a:latin typeface="Ubuntu Mono" panose="020B0509030602030204" pitchFamily="49" charset="0"/>
              </a:rPr>
              <a:t>}</a:t>
            </a:r>
          </a:p>
          <a:p>
            <a:pPr marL="0" indent="0">
              <a:buNone/>
            </a:pPr>
            <a:endParaRPr lang="en-US" sz="1600" dirty="0">
              <a:latin typeface="Ubuntu Mono" panose="020B0509030602030204" pitchFamily="49" charset="0"/>
            </a:endParaRPr>
          </a:p>
        </p:txBody>
      </p:sp>
    </p:spTree>
    <p:extLst>
      <p:ext uri="{BB962C8B-B14F-4D97-AF65-F5344CB8AC3E}">
        <p14:creationId xmlns:p14="http://schemas.microsoft.com/office/powerpoint/2010/main" val="324265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Bounded Buffer With Monitors</a:t>
            </a:r>
          </a:p>
        </p:txBody>
      </p:sp>
      <p:sp>
        <p:nvSpPr>
          <p:cNvPr id="4" name="Content Placeholder 3"/>
          <p:cNvSpPr>
            <a:spLocks noGrp="1"/>
          </p:cNvSpPr>
          <p:nvPr>
            <p:ph idx="1"/>
          </p:nvPr>
        </p:nvSpPr>
        <p:spPr/>
        <p:txBody>
          <a:bodyPr/>
          <a:lstStyle/>
          <a:p>
            <a:pPr marL="0" indent="0">
              <a:spcBef>
                <a:spcPts val="0"/>
              </a:spcBef>
              <a:buNone/>
            </a:pPr>
            <a:r>
              <a:rPr lang="en-US" sz="1400" dirty="0">
                <a:solidFill>
                  <a:srgbClr val="FF0000"/>
                </a:solidFill>
                <a:latin typeface="Ubuntu Mono" panose="020B0509030602030204" pitchFamily="49" charset="0"/>
              </a:rPr>
              <a:t>Mutex </a:t>
            </a:r>
            <a:r>
              <a:rPr lang="en-US" sz="1400" dirty="0" err="1">
                <a:solidFill>
                  <a:srgbClr val="FF0000"/>
                </a:solidFill>
                <a:latin typeface="Ubuntu Mono" panose="020B0509030602030204" pitchFamily="49" charset="0"/>
              </a:rPr>
              <a:t>BBMutex</a:t>
            </a:r>
            <a:r>
              <a:rPr lang="en-US" sz="1400" dirty="0">
                <a:solidFill>
                  <a:srgbClr val="FF0000"/>
                </a:solidFill>
                <a:latin typeface="Ubuntu Mono" panose="020B0509030602030204" pitchFamily="49" charset="0"/>
              </a:rPr>
              <a:t>;</a:t>
            </a:r>
          </a:p>
          <a:p>
            <a:pPr marL="0" indent="0">
              <a:spcBef>
                <a:spcPts val="0"/>
              </a:spcBef>
              <a:buNone/>
            </a:pPr>
            <a:r>
              <a:rPr lang="en-US" sz="1400" dirty="0">
                <a:solidFill>
                  <a:srgbClr val="0070C0"/>
                </a:solidFill>
                <a:latin typeface="Ubuntu Mono" panose="020B0509030602030204" pitchFamily="49" charset="0"/>
              </a:rPr>
              <a:t>CV </a:t>
            </a:r>
            <a:r>
              <a:rPr lang="en-US" sz="1400" dirty="0" err="1">
                <a:solidFill>
                  <a:srgbClr val="0070C0"/>
                </a:solidFill>
                <a:latin typeface="Ubuntu Mono" panose="020B0509030602030204" pitchFamily="49" charset="0"/>
              </a:rPr>
              <a:t>emptyCV</a:t>
            </a:r>
            <a:r>
              <a:rPr lang="en-US" sz="1400" dirty="0">
                <a:solidFill>
                  <a:srgbClr val="0070C0"/>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fullCV</a:t>
            </a:r>
            <a:r>
              <a:rPr lang="en-US" sz="1400" dirty="0">
                <a:solidFill>
                  <a:srgbClr val="0070C0"/>
                </a:solidFill>
                <a:latin typeface="Ubuntu Mono" panose="020B0509030602030204" pitchFamily="49" charset="0"/>
              </a:rPr>
              <a:t>;</a:t>
            </a:r>
          </a:p>
          <a:p>
            <a:pPr marL="0" indent="0">
              <a:spcBef>
                <a:spcPts val="0"/>
              </a:spcBef>
              <a:buNone/>
            </a:pPr>
            <a:endParaRPr lang="en-US" sz="1400" dirty="0">
              <a:latin typeface="Ubuntu Mono" panose="020B0509030602030204" pitchFamily="49" charset="0"/>
            </a:endParaRPr>
          </a:p>
          <a:p>
            <a:pPr marL="0" indent="0">
              <a:spcBef>
                <a:spcPts val="0"/>
              </a:spcBef>
              <a:buNone/>
            </a:pPr>
            <a:endParaRPr lang="en-US" sz="1400" dirty="0">
              <a:latin typeface="Ubuntu Mono" panose="020B0509030602030204" pitchFamily="49" charset="0"/>
            </a:endParaRPr>
          </a:p>
          <a:p>
            <a:pPr marL="0" indent="0">
              <a:spcBef>
                <a:spcPts val="0"/>
              </a:spcBef>
              <a:buNone/>
            </a:pPr>
            <a:r>
              <a:rPr lang="en-US" sz="1400" dirty="0">
                <a:latin typeface="Ubuntu Mono" panose="020B0509030602030204" pitchFamily="49" charset="0"/>
              </a:rPr>
              <a:t>produce(item) {</a:t>
            </a:r>
          </a:p>
          <a:p>
            <a:pPr marL="0" indent="0">
              <a:spcBef>
                <a:spcPts val="0"/>
              </a:spcBef>
              <a:buNone/>
            </a:pPr>
            <a:r>
              <a:rPr lang="en-US" sz="1400" dirty="0">
                <a:latin typeface="Ubuntu Mono" panose="020B0509030602030204" pitchFamily="49" charset="0"/>
              </a:rPr>
              <a:t>   </a:t>
            </a:r>
            <a:r>
              <a:rPr lang="en-US" sz="1400" dirty="0" err="1">
                <a:solidFill>
                  <a:srgbClr val="FF0000"/>
                </a:solidFill>
                <a:latin typeface="Ubuntu Mono" panose="020B0509030602030204" pitchFamily="49" charset="0"/>
              </a:rPr>
              <a:t>BBMutex.lock</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lock the mutex</a:t>
            </a:r>
          </a:p>
          <a:p>
            <a:pPr marL="0" indent="0">
              <a:spcBef>
                <a:spcPts val="0"/>
              </a:spcBef>
              <a:buNone/>
            </a:pPr>
            <a:r>
              <a:rPr lang="en-US" sz="1400" dirty="0">
                <a:latin typeface="Ubuntu Mono" panose="020B0509030602030204" pitchFamily="49" charset="0"/>
              </a:rPr>
              <a:t>   while (</a:t>
            </a:r>
            <a:r>
              <a:rPr lang="en-US" sz="1400" dirty="0" err="1">
                <a:latin typeface="Ubuntu Mono" panose="020B0509030602030204" pitchFamily="49" charset="0"/>
              </a:rPr>
              <a:t>buffer.size</a:t>
            </a:r>
            <a:r>
              <a:rPr lang="en-US" sz="1400" dirty="0">
                <a:latin typeface="Ubuntu Mono" panose="020B0509030602030204" pitchFamily="49" charset="0"/>
              </a:rPr>
              <a:t>() == MAX)		</a:t>
            </a:r>
            <a:r>
              <a:rPr lang="en-US" sz="1400" dirty="0">
                <a:solidFill>
                  <a:srgbClr val="00B050"/>
                </a:solidFill>
                <a:latin typeface="Ubuntu Mono" panose="020B0509030602030204" pitchFamily="49" charset="0"/>
              </a:rPr>
              <a:t>// wait until there is space</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fullCV.wait</a:t>
            </a:r>
            <a:r>
              <a:rPr lang="en-US" sz="1400" dirty="0">
                <a:solidFill>
                  <a:schemeClr val="accent5">
                    <a:lumMod val="75000"/>
                  </a:schemeClr>
                </a:solidFill>
                <a:latin typeface="Ubuntu Mono" panose="020B0509030602030204" pitchFamily="49" charset="0"/>
              </a:rPr>
              <a:t>(</a:t>
            </a:r>
            <a:r>
              <a:rPr lang="en-US" sz="1400" dirty="0">
                <a:solidFill>
                  <a:srgbClr val="FF0000"/>
                </a:solidFill>
                <a:latin typeface="Ubuntu Mono" panose="020B0509030602030204" pitchFamily="49" charset="0"/>
              </a:rPr>
              <a:t>&amp;</a:t>
            </a:r>
            <a:r>
              <a:rPr lang="en-US" sz="1400" dirty="0" err="1">
                <a:solidFill>
                  <a:srgbClr val="FF0000"/>
                </a:solidFill>
                <a:latin typeface="Ubuntu Mono" panose="020B0509030602030204" pitchFamily="49" charset="0"/>
              </a:rPr>
              <a:t>BBMutex</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endParaRPr lang="en-US" sz="1400" dirty="0">
              <a:solidFill>
                <a:srgbClr val="00B050"/>
              </a:solidFill>
              <a:latin typeface="Ubuntu Mono" panose="020B0509030602030204" pitchFamily="49" charset="0"/>
            </a:endParaRPr>
          </a:p>
          <a:p>
            <a:pPr marL="0" indent="0">
              <a:spcBef>
                <a:spcPts val="0"/>
              </a:spcBef>
              <a:buNone/>
            </a:pPr>
            <a:r>
              <a:rPr lang="en-US" sz="1400" dirty="0">
                <a:latin typeface="Ubuntu Mono" panose="020B0509030602030204" pitchFamily="49" charset="0"/>
              </a:rPr>
              <a:t>   </a:t>
            </a:r>
            <a:r>
              <a:rPr lang="en-US" sz="1400" dirty="0" err="1">
                <a:latin typeface="Ubuntu Mono" panose="020B0509030602030204" pitchFamily="49" charset="0"/>
              </a:rPr>
              <a:t>buffer.enqueue</a:t>
            </a:r>
            <a:r>
              <a:rPr lang="en-US" sz="1400" dirty="0">
                <a:latin typeface="Ubuntu Mono" panose="020B0509030602030204" pitchFamily="49" charset="0"/>
              </a:rPr>
              <a:t>(item);</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rgbClr val="0070C0"/>
                </a:solidFill>
                <a:latin typeface="Ubuntu Mono" panose="020B0509030602030204" pitchFamily="49" charset="0"/>
              </a:rPr>
              <a:t>emptyCV.signal</a:t>
            </a:r>
            <a:r>
              <a:rPr lang="en-US" sz="1400" dirty="0">
                <a:solidFill>
                  <a:srgbClr val="0070C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signal waiting costumer</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rgbClr val="FF0000"/>
                </a:solidFill>
                <a:latin typeface="Ubuntu Mono" panose="020B0509030602030204" pitchFamily="49" charset="0"/>
              </a:rPr>
              <a:t>BBMutex.unlock</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unlock the mutex</a:t>
            </a:r>
          </a:p>
          <a:p>
            <a:pPr marL="0" indent="0">
              <a:spcBef>
                <a:spcPts val="0"/>
              </a:spcBef>
              <a:buNone/>
            </a:pPr>
            <a:r>
              <a:rPr lang="en-US" sz="1400" dirty="0">
                <a:latin typeface="Ubuntu Mono" panose="020B0509030602030204" pitchFamily="49" charset="0"/>
              </a:rPr>
              <a:t>}</a:t>
            </a:r>
          </a:p>
          <a:p>
            <a:pPr marL="0" indent="0">
              <a:spcBef>
                <a:spcPts val="0"/>
              </a:spcBef>
              <a:buNone/>
            </a:pPr>
            <a:endParaRPr lang="en-US" sz="1400" dirty="0">
              <a:latin typeface="Ubuntu Mono" panose="020B0509030602030204" pitchFamily="49" charset="0"/>
            </a:endParaRPr>
          </a:p>
          <a:p>
            <a:pPr marL="0" indent="0">
              <a:spcBef>
                <a:spcPts val="0"/>
              </a:spcBef>
              <a:buNone/>
            </a:pPr>
            <a:r>
              <a:rPr lang="en-US" sz="1400" dirty="0">
                <a:latin typeface="Ubuntu Mono" panose="020B0509030602030204" pitchFamily="49" charset="0"/>
              </a:rPr>
              <a:t>consume() {</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rgbClr val="FF0000"/>
                </a:solidFill>
                <a:latin typeface="Ubuntu Mono" panose="020B0509030602030204" pitchFamily="49" charset="0"/>
              </a:rPr>
              <a:t>lock.acquire</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lock the mutex</a:t>
            </a:r>
          </a:p>
          <a:p>
            <a:pPr marL="0" indent="0">
              <a:spcBef>
                <a:spcPts val="0"/>
              </a:spcBef>
              <a:buNone/>
            </a:pPr>
            <a:r>
              <a:rPr lang="en-US" sz="1400" dirty="0">
                <a:latin typeface="Ubuntu Mono" panose="020B0509030602030204" pitchFamily="49" charset="0"/>
              </a:rPr>
              <a:t>   while (</a:t>
            </a:r>
            <a:r>
              <a:rPr lang="en-US" sz="1400" dirty="0" err="1">
                <a:latin typeface="Ubuntu Mono" panose="020B0509030602030204" pitchFamily="49" charset="0"/>
              </a:rPr>
              <a:t>buffer.isEmpty</a:t>
            </a:r>
            <a:r>
              <a:rPr lang="en-US" sz="1400" dirty="0">
                <a:latin typeface="Ubuntu Mono" panose="020B0509030602030204" pitchFamily="49" charset="0"/>
              </a:rPr>
              <a:t>())			</a:t>
            </a:r>
            <a:r>
              <a:rPr lang="en-US" sz="1400" dirty="0">
                <a:solidFill>
                  <a:srgbClr val="00B050"/>
                </a:solidFill>
                <a:latin typeface="Ubuntu Mono" panose="020B0509030602030204" pitchFamily="49" charset="0"/>
              </a:rPr>
              <a:t>// wait until there is item</a:t>
            </a:r>
          </a:p>
          <a:p>
            <a:pPr marL="0" indent="0">
              <a:spcBef>
                <a:spcPts val="0"/>
              </a:spcBef>
              <a:buNone/>
            </a:pPr>
            <a:r>
              <a:rPr lang="en-US" sz="1400" dirty="0">
                <a:latin typeface="Ubuntu Mono" panose="020B0509030602030204" pitchFamily="49" charset="0"/>
              </a:rPr>
              <a:t>      </a:t>
            </a:r>
            <a:r>
              <a:rPr lang="en-US" sz="1400" dirty="0" err="1">
                <a:solidFill>
                  <a:srgbClr val="0070C0"/>
                </a:solidFill>
                <a:latin typeface="Ubuntu Mono" panose="020B0509030602030204" pitchFamily="49" charset="0"/>
              </a:rPr>
              <a:t>emptyCV.wait</a:t>
            </a:r>
            <a:r>
              <a:rPr lang="en-US" sz="1400" dirty="0">
                <a:solidFill>
                  <a:srgbClr val="0070C0"/>
                </a:solidFill>
                <a:latin typeface="Ubuntu Mono" panose="020B0509030602030204" pitchFamily="49" charset="0"/>
              </a:rPr>
              <a:t>(&amp;lock);</a:t>
            </a:r>
          </a:p>
          <a:p>
            <a:pPr marL="0" indent="0">
              <a:spcBef>
                <a:spcPts val="0"/>
              </a:spcBef>
              <a:buNone/>
            </a:pPr>
            <a:r>
              <a:rPr lang="en-US" sz="1400" dirty="0">
                <a:latin typeface="Ubuntu Mono" panose="020B0509030602030204" pitchFamily="49" charset="0"/>
              </a:rPr>
              <a:t>   item = </a:t>
            </a:r>
            <a:r>
              <a:rPr lang="en-US" sz="1400" dirty="0" err="1">
                <a:latin typeface="Ubuntu Mono" panose="020B0509030602030204" pitchFamily="49" charset="0"/>
              </a:rPr>
              <a:t>buffer.dequeue</a:t>
            </a:r>
            <a:r>
              <a:rPr lang="en-US" sz="1400" dirty="0">
                <a:latin typeface="Ubuntu Mono" panose="020B0509030602030204" pitchFamily="49" charset="0"/>
              </a:rPr>
              <a:t>();</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fullCV.signal</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signal waiting producer</a:t>
            </a:r>
          </a:p>
          <a:p>
            <a:pPr marL="0" indent="0">
              <a:spcBef>
                <a:spcPts val="0"/>
              </a:spcBef>
              <a:buNone/>
            </a:pPr>
            <a:r>
              <a:rPr lang="en-US" sz="1400" dirty="0">
                <a:latin typeface="Ubuntu Mono" panose="020B0509030602030204" pitchFamily="49" charset="0"/>
              </a:rPr>
              <a:t>   </a:t>
            </a:r>
            <a:r>
              <a:rPr lang="en-US" sz="1400" dirty="0" err="1">
                <a:solidFill>
                  <a:srgbClr val="FF0000"/>
                </a:solidFill>
                <a:latin typeface="Ubuntu Mono" panose="020B0509030602030204" pitchFamily="49" charset="0"/>
              </a:rPr>
              <a:t>lock.release</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unlock the mutex</a:t>
            </a:r>
          </a:p>
          <a:p>
            <a:pPr marL="0" indent="0">
              <a:spcBef>
                <a:spcPts val="0"/>
              </a:spcBef>
              <a:buNone/>
            </a:pPr>
            <a:r>
              <a:rPr lang="en-US" sz="1400" dirty="0">
                <a:latin typeface="Ubuntu Mono" panose="020B0509030602030204" pitchFamily="49" charset="0"/>
              </a:rPr>
              <a:t>   return item;</a:t>
            </a:r>
          </a:p>
          <a:p>
            <a:pPr marL="0" indent="0">
              <a:spcBef>
                <a:spcPts val="0"/>
              </a:spcBef>
              <a:buNone/>
            </a:pPr>
            <a:r>
              <a:rPr lang="en-US" sz="1400" dirty="0">
                <a:latin typeface="Ubuntu Mono" panose="020B0509030602030204" pitchFamily="49" charset="0"/>
              </a:rPr>
              <a:t>}</a:t>
            </a:r>
          </a:p>
          <a:p>
            <a:pPr marL="0" indent="0">
              <a:spcBef>
                <a:spcPts val="0"/>
              </a:spcBef>
              <a:buNone/>
            </a:pPr>
            <a:endParaRPr lang="en-US" sz="1400" dirty="0">
              <a:latin typeface="Ubuntu Mono" panose="020B0509030602030204" pitchFamily="49" charset="0"/>
            </a:endParaRPr>
          </a:p>
          <a:p>
            <a:pPr marL="0" indent="0">
              <a:spcBef>
                <a:spcPts val="0"/>
              </a:spcBef>
              <a:buNone/>
            </a:pPr>
            <a:endParaRPr lang="en-US" sz="1400" dirty="0">
              <a:latin typeface="Ubuntu Mono" panose="020B0509030602030204" pitchFamily="49" charset="0"/>
            </a:endParaRPr>
          </a:p>
        </p:txBody>
      </p:sp>
      <p:sp>
        <p:nvSpPr>
          <p:cNvPr id="9" name="Curved Right Arrow 8">
            <a:extLst>
              <a:ext uri="{FF2B5EF4-FFF2-40B4-BE49-F238E27FC236}">
                <a16:creationId xmlns:a16="http://schemas.microsoft.com/office/drawing/2014/main" id="{B16FC256-3621-8D48-B650-19B126D62BDE}"/>
              </a:ext>
            </a:extLst>
          </p:cNvPr>
          <p:cNvSpPr/>
          <p:nvPr/>
        </p:nvSpPr>
        <p:spPr>
          <a:xfrm>
            <a:off x="305586" y="3717235"/>
            <a:ext cx="588936" cy="1627097"/>
          </a:xfrm>
          <a:prstGeom prst="curvedRightArrow">
            <a:avLst>
              <a:gd name="adj1" fmla="val 17473"/>
              <a:gd name="adj2" fmla="val 31334"/>
              <a:gd name="adj3" fmla="val 25000"/>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a:solidFill>
                <a:schemeClr val="tx1"/>
              </a:solidFill>
            </a:endParaRPr>
          </a:p>
        </p:txBody>
      </p:sp>
      <p:sp>
        <p:nvSpPr>
          <p:cNvPr id="10" name="Curved Left Arrow 9">
            <a:extLst>
              <a:ext uri="{FF2B5EF4-FFF2-40B4-BE49-F238E27FC236}">
                <a16:creationId xmlns:a16="http://schemas.microsoft.com/office/drawing/2014/main" id="{E14C702B-A280-2C4C-A015-DDD5C69A5E01}"/>
              </a:ext>
            </a:extLst>
          </p:cNvPr>
          <p:cNvSpPr/>
          <p:nvPr/>
        </p:nvSpPr>
        <p:spPr>
          <a:xfrm flipV="1">
            <a:off x="3271043" y="3240155"/>
            <a:ext cx="836908" cy="2491409"/>
          </a:xfrm>
          <a:prstGeom prst="curvedLeftArrow">
            <a:avLst>
              <a:gd name="adj1" fmla="val 13710"/>
              <a:gd name="adj2" fmla="val 25760"/>
              <a:gd name="adj3" fmla="val 25000"/>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a:solidFill>
                <a:schemeClr val="tx1"/>
              </a:solidFill>
            </a:endParaRPr>
          </a:p>
        </p:txBody>
      </p:sp>
    </p:spTree>
    <p:extLst>
      <p:ext uri="{BB962C8B-B14F-4D97-AF65-F5344CB8AC3E}">
        <p14:creationId xmlns:p14="http://schemas.microsoft.com/office/powerpoint/2010/main" val="309395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6" end="1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7" end="1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8" end="1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19" end="1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20" end="2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down)">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altLang="ko-KR" dirty="0"/>
              <a:t>Mesa vs. Hoare Monitors</a:t>
            </a:r>
          </a:p>
        </p:txBody>
      </p:sp>
      <p:sp>
        <p:nvSpPr>
          <p:cNvPr id="9" name="Rectangle 3">
            <a:extLst>
              <a:ext uri="{FF2B5EF4-FFF2-40B4-BE49-F238E27FC236}">
                <a16:creationId xmlns:a16="http://schemas.microsoft.com/office/drawing/2014/main" id="{7830863D-D77D-994E-A4D5-00B0F4AEC13D}"/>
              </a:ext>
            </a:extLst>
          </p:cNvPr>
          <p:cNvSpPr>
            <a:spLocks noGrp="1" noChangeArrowheads="1"/>
          </p:cNvSpPr>
          <p:nvPr>
            <p:ph idx="1"/>
          </p:nvPr>
        </p:nvSpPr>
        <p:spPr/>
        <p:txBody>
          <a:bodyPr/>
          <a:lstStyle/>
          <a:p>
            <a:r>
              <a:rPr lang="en-US" altLang="ko-KR" sz="2400" dirty="0"/>
              <a:t>Consider piece of </a:t>
            </a:r>
            <a:r>
              <a:rPr lang="en-US" altLang="ko-KR" sz="2000" dirty="0">
                <a:latin typeface="Ubuntu Mono" panose="020B0509030602030204" pitchFamily="49" charset="0"/>
              </a:rPr>
              <a:t>consume()</a:t>
            </a:r>
            <a:r>
              <a:rPr lang="en-US" altLang="ko-KR" sz="2400" dirty="0"/>
              <a:t> code</a:t>
            </a:r>
          </a:p>
          <a:p>
            <a:pPr marL="0" indent="0">
              <a:buNone/>
            </a:pPr>
            <a:r>
              <a:rPr lang="en-US" altLang="ko-KR" sz="2000" dirty="0">
                <a:latin typeface="Ubuntu Mono" panose="020B0509030602030204" pitchFamily="49" charset="0"/>
              </a:rPr>
              <a:t>		while (</a:t>
            </a:r>
            <a:r>
              <a:rPr lang="en-US" altLang="ko-KR" sz="2000" dirty="0" err="1">
                <a:latin typeface="Ubuntu Mono" panose="020B0509030602030204" pitchFamily="49" charset="0"/>
              </a:rPr>
              <a:t>queue.isEmpty</a:t>
            </a:r>
            <a:r>
              <a:rPr lang="en-US" altLang="ko-KR" sz="2000" dirty="0">
                <a:latin typeface="Ubuntu Mono" panose="020B0509030602030204" pitchFamily="49" charset="0"/>
              </a:rPr>
              <a:t>())</a:t>
            </a:r>
            <a:br>
              <a:rPr lang="en-US" altLang="ko-KR" sz="2000" dirty="0">
                <a:latin typeface="Ubuntu Mono" panose="020B0509030602030204" pitchFamily="49" charset="0"/>
              </a:rPr>
            </a:br>
            <a:r>
              <a:rPr lang="en-US" altLang="ko-KR" sz="2000" dirty="0">
                <a:latin typeface="Ubuntu Mono" panose="020B0509030602030204" pitchFamily="49" charset="0"/>
              </a:rPr>
              <a:t>		    </a:t>
            </a:r>
            <a:r>
              <a:rPr lang="en-US" altLang="ko-KR" sz="2000" dirty="0" err="1">
                <a:solidFill>
                  <a:srgbClr val="0070C0"/>
                </a:solidFill>
                <a:latin typeface="Ubuntu Mono" panose="020B0509030602030204" pitchFamily="49" charset="0"/>
              </a:rPr>
              <a:t>emptyCV.wait</a:t>
            </a:r>
            <a:r>
              <a:rPr lang="en-US" altLang="ko-KR" sz="2000" dirty="0">
                <a:solidFill>
                  <a:srgbClr val="0070C0"/>
                </a:solidFill>
                <a:latin typeface="Ubuntu Mono" panose="020B0509030602030204" pitchFamily="49" charset="0"/>
              </a:rPr>
              <a:t>(&amp;lock);</a:t>
            </a:r>
          </a:p>
          <a:p>
            <a:pPr marL="0" indent="0">
              <a:lnSpc>
                <a:spcPct val="77000"/>
              </a:lnSpc>
              <a:buNone/>
            </a:pPr>
            <a:endParaRPr lang="en-US" altLang="ko-KR" sz="2000" dirty="0">
              <a:latin typeface="Ubuntu Mono" panose="020B0509030602030204" pitchFamily="49" charset="0"/>
            </a:endParaRPr>
          </a:p>
          <a:p>
            <a:r>
              <a:rPr lang="en-US" altLang="ko-KR" sz="2400" dirty="0"/>
              <a:t>Why didn’t we do this?</a:t>
            </a:r>
          </a:p>
          <a:p>
            <a:pPr marL="0" indent="0">
              <a:buNone/>
            </a:pPr>
            <a:r>
              <a:rPr lang="en-US" altLang="ko-KR" sz="2000" dirty="0">
                <a:latin typeface="Ubuntu Mono" panose="020B0509030602030204" pitchFamily="49" charset="0"/>
              </a:rPr>
              <a:t>		if (</a:t>
            </a:r>
            <a:r>
              <a:rPr lang="en-US" altLang="ko-KR" sz="2000" dirty="0" err="1">
                <a:latin typeface="Ubuntu Mono" panose="020B0509030602030204" pitchFamily="49" charset="0"/>
              </a:rPr>
              <a:t>queue.isEmpty</a:t>
            </a:r>
            <a:r>
              <a:rPr lang="en-US" altLang="ko-KR" sz="2000" dirty="0">
                <a:latin typeface="Ubuntu Mono" panose="020B0509030602030204" pitchFamily="49" charset="0"/>
              </a:rPr>
              <a:t>())</a:t>
            </a:r>
            <a:br>
              <a:rPr lang="en-US" altLang="ko-KR" sz="2000" dirty="0">
                <a:latin typeface="Ubuntu Mono" panose="020B0509030602030204" pitchFamily="49" charset="0"/>
              </a:rPr>
            </a:br>
            <a:r>
              <a:rPr lang="en-US" altLang="ko-KR" sz="2000" dirty="0">
                <a:latin typeface="Ubuntu Mono" panose="020B0509030602030204" pitchFamily="49" charset="0"/>
              </a:rPr>
              <a:t>		    </a:t>
            </a:r>
            <a:r>
              <a:rPr lang="en-US" altLang="ko-KR" sz="2000" dirty="0" err="1">
                <a:solidFill>
                  <a:srgbClr val="0070C0"/>
                </a:solidFill>
                <a:latin typeface="Ubuntu Mono" panose="020B0509030602030204" pitchFamily="49" charset="0"/>
              </a:rPr>
              <a:t>emptyCV.wait</a:t>
            </a:r>
            <a:r>
              <a:rPr lang="en-US" altLang="ko-KR" sz="2000" dirty="0">
                <a:solidFill>
                  <a:srgbClr val="0070C0"/>
                </a:solidFill>
                <a:latin typeface="Ubuntu Mono" panose="020B0509030602030204" pitchFamily="49" charset="0"/>
              </a:rPr>
              <a:t>(&amp;lock);</a:t>
            </a:r>
          </a:p>
          <a:p>
            <a:pPr marL="0" indent="0">
              <a:lnSpc>
                <a:spcPct val="77000"/>
              </a:lnSpc>
              <a:buNone/>
            </a:pPr>
            <a:endParaRPr lang="en-US" altLang="ko-KR" sz="2400" dirty="0"/>
          </a:p>
          <a:p>
            <a:r>
              <a:rPr lang="en-US" altLang="ko-KR" sz="2400" dirty="0">
                <a:solidFill>
                  <a:srgbClr val="0070C0"/>
                </a:solidFill>
              </a:rPr>
              <a:t>Answer</a:t>
            </a:r>
            <a:r>
              <a:rPr lang="en-US" altLang="ko-KR" sz="2400" dirty="0"/>
              <a:t>: it depends on the type of scheduling</a:t>
            </a:r>
          </a:p>
          <a:p>
            <a:pPr lvl="1"/>
            <a:r>
              <a:rPr lang="en-US" altLang="ko-KR" sz="2000" dirty="0"/>
              <a:t>Hoare-style</a:t>
            </a:r>
          </a:p>
          <a:p>
            <a:pPr lvl="1"/>
            <a:r>
              <a:rPr lang="en-US" altLang="ko-KR" sz="2000" dirty="0"/>
              <a:t>Mesa-style</a:t>
            </a:r>
          </a:p>
        </p:txBody>
      </p:sp>
    </p:spTree>
    <p:extLst>
      <p:ext uri="{BB962C8B-B14F-4D97-AF65-F5344CB8AC3E}">
        <p14:creationId xmlns:p14="http://schemas.microsoft.com/office/powerpoint/2010/main" val="78070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 calcmode="lin" valueType="num">
                                      <p:cBhvr additive="base">
                                        <p:cTn id="17" dur="500" fill="hold"/>
                                        <p:tgtEl>
                                          <p:spTgt spid="9">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 calcmode="lin" valueType="num">
                                      <p:cBhvr additive="base">
                                        <p:cTn id="21"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 calcmode="lin" valueType="num">
                                      <p:cBhvr additive="base">
                                        <p:cTn id="27" dur="500" fill="hold"/>
                                        <p:tgtEl>
                                          <p:spTgt spid="9">
                                            <p:txEl>
                                              <p:pRg st="6" end="6"/>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9">
                                            <p:txEl>
                                              <p:pRg st="6" end="6"/>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 calcmode="lin" valueType="num">
                                      <p:cBhvr additive="base">
                                        <p:cTn id="31" dur="500" fill="hold"/>
                                        <p:tgtEl>
                                          <p:spTgt spid="9">
                                            <p:txEl>
                                              <p:pRg st="7" end="7"/>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
                                            <p:txEl>
                                              <p:pRg st="7" end="7"/>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 calcmode="lin" valueType="num">
                                      <p:cBhvr additive="base">
                                        <p:cTn id="35" dur="500" fill="hold"/>
                                        <p:tgtEl>
                                          <p:spTgt spid="9">
                                            <p:txEl>
                                              <p:pRg st="8" end="8"/>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altLang="ko-KR" dirty="0"/>
              <a:t>Hoare Monitors</a:t>
            </a:r>
          </a:p>
        </p:txBody>
      </p:sp>
      <p:sp>
        <p:nvSpPr>
          <p:cNvPr id="56322" name="Rectangle 3"/>
          <p:cNvSpPr>
            <a:spLocks noGrp="1" noChangeArrowheads="1"/>
          </p:cNvSpPr>
          <p:nvPr>
            <p:ph type="body" idx="1"/>
          </p:nvPr>
        </p:nvSpPr>
        <p:spPr/>
        <p:txBody>
          <a:bodyPr/>
          <a:lstStyle/>
          <a:p>
            <a:r>
              <a:rPr lang="en-US" altLang="ko-KR" sz="2400" dirty="0"/>
              <a:t>Signaler gives up mutex and processor to waiter – waiter runs immediately </a:t>
            </a:r>
          </a:p>
          <a:p>
            <a:r>
              <a:rPr lang="en-US" altLang="ko-KR" sz="2400" dirty="0"/>
              <a:t>Waiter gives up mutex and processor back to signaler when it exits critical section or if it waits again</a:t>
            </a:r>
          </a:p>
          <a:p>
            <a:pPr lvl="1"/>
            <a:endParaRPr lang="en-US" altLang="ko-KR" sz="2000" dirty="0"/>
          </a:p>
          <a:p>
            <a:pPr lvl="1"/>
            <a:endParaRPr lang="en-US" altLang="ko-KR" sz="2000" dirty="0"/>
          </a:p>
        </p:txBody>
      </p:sp>
      <p:sp>
        <p:nvSpPr>
          <p:cNvPr id="21" name="Rectangle 3">
            <a:extLst>
              <a:ext uri="{FF2B5EF4-FFF2-40B4-BE49-F238E27FC236}">
                <a16:creationId xmlns:a16="http://schemas.microsoft.com/office/drawing/2014/main" id="{FC05D223-F6D1-C045-9958-0AC9DD228474}"/>
              </a:ext>
            </a:extLst>
          </p:cNvPr>
          <p:cNvSpPr>
            <a:spLocks noChangeArrowheads="1"/>
          </p:cNvSpPr>
          <p:nvPr/>
        </p:nvSpPr>
        <p:spPr bwMode="auto">
          <a:xfrm>
            <a:off x="5199218" y="3670955"/>
            <a:ext cx="3186545"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ko-KR" dirty="0" err="1">
                <a:solidFill>
                  <a:srgbClr val="000000"/>
                </a:solidFill>
                <a:latin typeface="Ubuntu Mono" panose="020B0509030602030204" pitchFamily="49" charset="0"/>
                <a:ea typeface="굴림" charset="0"/>
                <a:cs typeface="굴림" charset="0"/>
              </a:rPr>
              <a:t>mutex.lock</a:t>
            </a:r>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rPr>
              <a:t>if (</a:t>
            </a:r>
            <a:r>
              <a:rPr lang="en-US" altLang="ko-KR" dirty="0" err="1">
                <a:solidFill>
                  <a:srgbClr val="000000"/>
                </a:solidFill>
                <a:latin typeface="Ubuntu Mono" panose="020B0509030602030204" pitchFamily="49" charset="0"/>
                <a:ea typeface="굴림" charset="0"/>
              </a:rPr>
              <a:t>queue.empty</a:t>
            </a:r>
            <a:r>
              <a:rPr lang="en-US" altLang="ko-KR" dirty="0">
                <a:solidFill>
                  <a:srgbClr val="000000"/>
                </a:solidFill>
                <a:latin typeface="Ubuntu Mono" panose="020B0509030602030204" pitchFamily="49" charset="0"/>
                <a:ea typeface="굴림" charset="0"/>
              </a:rPr>
              <a:t>())</a:t>
            </a:r>
            <a:br>
              <a:rPr lang="en-US" altLang="ko-KR" dirty="0">
                <a:solidFill>
                  <a:schemeClr val="hlink"/>
                </a:solidFill>
                <a:latin typeface="Ubuntu Mono" panose="020B0509030602030204" pitchFamily="49" charset="0"/>
                <a:ea typeface="굴림" charset="0"/>
                <a:cs typeface="굴림" charset="0"/>
              </a:rPr>
            </a:br>
            <a:r>
              <a:rPr lang="en-US" altLang="ko-KR" dirty="0">
                <a:solidFill>
                  <a:srgbClr val="0070C0"/>
                </a:solidFill>
                <a:latin typeface="Ubuntu Mono" panose="020B0509030602030204" pitchFamily="49" charset="0"/>
                <a:ea typeface="굴림" charset="0"/>
                <a:cs typeface="굴림" charset="0"/>
              </a:rPr>
              <a:t>  </a:t>
            </a:r>
            <a:r>
              <a:rPr lang="en-US" altLang="ko-KR" dirty="0" err="1">
                <a:solidFill>
                  <a:srgbClr val="0070C0"/>
                </a:solidFill>
                <a:latin typeface="Ubuntu Mono" panose="020B0509030602030204" pitchFamily="49" charset="0"/>
                <a:ea typeface="굴림" charset="0"/>
                <a:cs typeface="굴림" charset="0"/>
              </a:rPr>
              <a:t>emptyCV.wait</a:t>
            </a:r>
            <a:r>
              <a:rPr lang="en-US" altLang="ko-KR" dirty="0">
                <a:solidFill>
                  <a:srgbClr val="0070C0"/>
                </a:solidFill>
                <a:latin typeface="Ubuntu Mono" panose="020B0509030602030204" pitchFamily="49" charset="0"/>
                <a:ea typeface="굴림" charset="0"/>
                <a:cs typeface="굴림" charset="0"/>
              </a:rPr>
              <a:t>(&amp;mutex); </a:t>
            </a:r>
            <a:br>
              <a:rPr lang="en-US" altLang="ko-KR" dirty="0">
                <a:solidFill>
                  <a:schemeClr val="hlink"/>
                </a:solidFill>
                <a:latin typeface="Ubuntu Mono" panose="020B0509030602030204" pitchFamily="49" charset="0"/>
                <a:ea typeface="굴림" charset="0"/>
                <a:cs typeface="굴림" charset="0"/>
              </a:rPr>
            </a:br>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sp>
        <p:nvSpPr>
          <p:cNvPr id="22" name="Rectangle 4">
            <a:extLst>
              <a:ext uri="{FF2B5EF4-FFF2-40B4-BE49-F238E27FC236}">
                <a16:creationId xmlns:a16="http://schemas.microsoft.com/office/drawing/2014/main" id="{07442395-C15F-B44B-A306-F1E08FE71AF4}"/>
              </a:ext>
            </a:extLst>
          </p:cNvPr>
          <p:cNvSpPr>
            <a:spLocks noChangeArrowheads="1"/>
          </p:cNvSpPr>
          <p:nvPr/>
        </p:nvSpPr>
        <p:spPr bwMode="auto">
          <a:xfrm>
            <a:off x="1325548" y="3670955"/>
            <a:ext cx="2498300"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ko-KR" dirty="0">
                <a:solidFill>
                  <a:schemeClr val="hlink"/>
                </a:solidFill>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mutex.lock</a:t>
            </a:r>
            <a:r>
              <a:rPr lang="en-US" altLang="ko-KR" dirty="0">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 </a:t>
            </a:r>
            <a:endParaRPr lang="en-US" altLang="ko-KR" dirty="0">
              <a:solidFill>
                <a:schemeClr val="hlink"/>
              </a:solidFill>
              <a:latin typeface="Ubuntu Mono" panose="020B0509030602030204" pitchFamily="49" charset="0"/>
              <a:ea typeface="굴림" charset="0"/>
              <a:cs typeface="굴림" charset="0"/>
            </a:endParaRPr>
          </a:p>
          <a:p>
            <a:r>
              <a:rPr lang="en-US" altLang="ko-KR" dirty="0" err="1">
                <a:solidFill>
                  <a:srgbClr val="0070C0"/>
                </a:solidFill>
                <a:latin typeface="Ubuntu Mono" panose="020B0509030602030204" pitchFamily="49" charset="0"/>
                <a:ea typeface="굴림" charset="0"/>
                <a:cs typeface="굴림" charset="0"/>
              </a:rPr>
              <a:t>emptyCV.signal</a:t>
            </a:r>
            <a:r>
              <a:rPr lang="en-US" altLang="ko-KR" dirty="0">
                <a:solidFill>
                  <a:srgbClr val="0070C0"/>
                </a:solidFill>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cxnSp>
        <p:nvCxnSpPr>
          <p:cNvPr id="29" name="Straight Arrow Connector 20">
            <a:extLst>
              <a:ext uri="{FF2B5EF4-FFF2-40B4-BE49-F238E27FC236}">
                <a16:creationId xmlns:a16="http://schemas.microsoft.com/office/drawing/2014/main" id="{97DC4213-8AA4-0B43-9701-A44538DA15FD}"/>
              </a:ext>
            </a:extLst>
          </p:cNvPr>
          <p:cNvCxnSpPr>
            <a:cxnSpLocks noChangeShapeType="1"/>
          </p:cNvCxnSpPr>
          <p:nvPr/>
        </p:nvCxnSpPr>
        <p:spPr bwMode="auto">
          <a:xfrm rot="5400000">
            <a:off x="2172286" y="4433024"/>
            <a:ext cx="228600" cy="1588"/>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1" name="Straight Arrow Connector 27">
            <a:extLst>
              <a:ext uri="{FF2B5EF4-FFF2-40B4-BE49-F238E27FC236}">
                <a16:creationId xmlns:a16="http://schemas.microsoft.com/office/drawing/2014/main" id="{283EF352-3A1E-7F46-A132-B1C48319499F}"/>
              </a:ext>
            </a:extLst>
          </p:cNvPr>
          <p:cNvCxnSpPr>
            <a:cxnSpLocks noChangeShapeType="1"/>
          </p:cNvCxnSpPr>
          <p:nvPr/>
        </p:nvCxnSpPr>
        <p:spPr bwMode="auto">
          <a:xfrm rot="5400000">
            <a:off x="2170489" y="4985906"/>
            <a:ext cx="228600" cy="1587"/>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grpSp>
        <p:nvGrpSpPr>
          <p:cNvPr id="14" name="Group 13">
            <a:extLst>
              <a:ext uri="{FF2B5EF4-FFF2-40B4-BE49-F238E27FC236}">
                <a16:creationId xmlns:a16="http://schemas.microsoft.com/office/drawing/2014/main" id="{9603B44D-5890-3A4E-9AA8-AEACC8DEADA7}"/>
              </a:ext>
            </a:extLst>
          </p:cNvPr>
          <p:cNvGrpSpPr/>
          <p:nvPr/>
        </p:nvGrpSpPr>
        <p:grpSpPr>
          <a:xfrm>
            <a:off x="3721941" y="4353588"/>
            <a:ext cx="1567236" cy="351412"/>
            <a:chOff x="3721941" y="4353588"/>
            <a:chExt cx="1567236" cy="351412"/>
          </a:xfrm>
        </p:grpSpPr>
        <p:cxnSp>
          <p:nvCxnSpPr>
            <p:cNvPr id="32" name="Straight Arrow Connector 20">
              <a:extLst>
                <a:ext uri="{FF2B5EF4-FFF2-40B4-BE49-F238E27FC236}">
                  <a16:creationId xmlns:a16="http://schemas.microsoft.com/office/drawing/2014/main" id="{8BD9A7FF-E9E3-124C-93C6-384611FE30DA}"/>
                </a:ext>
              </a:extLst>
            </p:cNvPr>
            <p:cNvCxnSpPr>
              <a:cxnSpLocks noChangeShapeType="1"/>
            </p:cNvCxnSpPr>
            <p:nvPr/>
          </p:nvCxnSpPr>
          <p:spPr bwMode="auto">
            <a:xfrm>
              <a:off x="3721941" y="4705000"/>
              <a:ext cx="1567236"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 name="TextBox 10">
              <a:extLst>
                <a:ext uri="{FF2B5EF4-FFF2-40B4-BE49-F238E27FC236}">
                  <a16:creationId xmlns:a16="http://schemas.microsoft.com/office/drawing/2014/main" id="{F5981BB1-9F99-5241-97D9-511F2F193319}"/>
                </a:ext>
              </a:extLst>
            </p:cNvPr>
            <p:cNvSpPr txBox="1"/>
            <p:nvPr/>
          </p:nvSpPr>
          <p:spPr>
            <a:xfrm>
              <a:off x="3879426" y="4353588"/>
              <a:ext cx="1327736" cy="338554"/>
            </a:xfrm>
            <a:prstGeom prst="rect">
              <a:avLst/>
            </a:prstGeom>
            <a:noFill/>
          </p:spPr>
          <p:txBody>
            <a:bodyPr wrap="none" rtlCol="0">
              <a:spAutoFit/>
            </a:bodyPr>
            <a:lstStyle/>
            <a:p>
              <a:r>
                <a:rPr lang="en-US" sz="1600" dirty="0">
                  <a:latin typeface="Gill Sans Light" panose="020B0302020104020203" pitchFamily="34" charset="-79"/>
                  <a:cs typeface="Gill Sans Light" panose="020B0302020104020203" pitchFamily="34" charset="-79"/>
                </a:rPr>
                <a:t>mutex &amp; CPU</a:t>
              </a:r>
            </a:p>
          </p:txBody>
        </p:sp>
      </p:grpSp>
      <p:cxnSp>
        <p:nvCxnSpPr>
          <p:cNvPr id="35" name="Straight Arrow Connector 27">
            <a:extLst>
              <a:ext uri="{FF2B5EF4-FFF2-40B4-BE49-F238E27FC236}">
                <a16:creationId xmlns:a16="http://schemas.microsoft.com/office/drawing/2014/main" id="{DEC98A8C-2233-F948-8B44-7E7913E8B62A}"/>
              </a:ext>
            </a:extLst>
          </p:cNvPr>
          <p:cNvCxnSpPr>
            <a:cxnSpLocks noChangeShapeType="1"/>
          </p:cNvCxnSpPr>
          <p:nvPr/>
        </p:nvCxnSpPr>
        <p:spPr bwMode="auto">
          <a:xfrm rot="5400000">
            <a:off x="6213574" y="4985906"/>
            <a:ext cx="228600" cy="1587"/>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grpSp>
        <p:nvGrpSpPr>
          <p:cNvPr id="15" name="Group 14">
            <a:extLst>
              <a:ext uri="{FF2B5EF4-FFF2-40B4-BE49-F238E27FC236}">
                <a16:creationId xmlns:a16="http://schemas.microsoft.com/office/drawing/2014/main" id="{39870A9A-2D44-D642-A5F0-51B5FB4E121D}"/>
              </a:ext>
            </a:extLst>
          </p:cNvPr>
          <p:cNvGrpSpPr/>
          <p:nvPr/>
        </p:nvGrpSpPr>
        <p:grpSpPr>
          <a:xfrm>
            <a:off x="3721941" y="4805085"/>
            <a:ext cx="1478864" cy="595251"/>
            <a:chOff x="3721941" y="4805085"/>
            <a:chExt cx="1478864" cy="595251"/>
          </a:xfrm>
        </p:grpSpPr>
        <p:cxnSp>
          <p:nvCxnSpPr>
            <p:cNvPr id="37" name="Straight Arrow Connector 27">
              <a:extLst>
                <a:ext uri="{FF2B5EF4-FFF2-40B4-BE49-F238E27FC236}">
                  <a16:creationId xmlns:a16="http://schemas.microsoft.com/office/drawing/2014/main" id="{0F1AE3BA-62E2-C741-A971-F528B68BE0C2}"/>
                </a:ext>
              </a:extLst>
            </p:cNvPr>
            <p:cNvCxnSpPr>
              <a:cxnSpLocks noChangeShapeType="1"/>
            </p:cNvCxnSpPr>
            <p:nvPr/>
          </p:nvCxnSpPr>
          <p:spPr bwMode="auto">
            <a:xfrm flipH="1" flipV="1">
              <a:off x="3721941" y="4805085"/>
              <a:ext cx="1478864" cy="505897"/>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9" name="TextBox 38">
              <a:extLst>
                <a:ext uri="{FF2B5EF4-FFF2-40B4-BE49-F238E27FC236}">
                  <a16:creationId xmlns:a16="http://schemas.microsoft.com/office/drawing/2014/main" id="{07928287-A888-1F47-BF1F-C4CC7EBC7024}"/>
                </a:ext>
              </a:extLst>
            </p:cNvPr>
            <p:cNvSpPr txBox="1"/>
            <p:nvPr/>
          </p:nvSpPr>
          <p:spPr>
            <a:xfrm rot="1159355">
              <a:off x="3763068" y="5061782"/>
              <a:ext cx="1327736" cy="338554"/>
            </a:xfrm>
            <a:prstGeom prst="rect">
              <a:avLst/>
            </a:prstGeom>
            <a:noFill/>
          </p:spPr>
          <p:txBody>
            <a:bodyPr wrap="none" rtlCol="0">
              <a:spAutoFit/>
            </a:bodyPr>
            <a:lstStyle/>
            <a:p>
              <a:r>
                <a:rPr lang="en-US" sz="1600" dirty="0">
                  <a:latin typeface="Gill Sans Light" panose="020B0302020104020203" pitchFamily="34" charset="-79"/>
                  <a:cs typeface="Gill Sans Light" panose="020B0302020104020203" pitchFamily="34" charset="-79"/>
                </a:rPr>
                <a:t>mutex &amp; CPU</a:t>
              </a:r>
            </a:p>
          </p:txBody>
        </p:sp>
      </p:grpSp>
    </p:spTree>
    <p:extLst>
      <p:ext uri="{BB962C8B-B14F-4D97-AF65-F5344CB8AC3E}">
        <p14:creationId xmlns:p14="http://schemas.microsoft.com/office/powerpoint/2010/main" val="184128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altLang="ko-KR" dirty="0"/>
              <a:t>Mesa Monitors</a:t>
            </a:r>
          </a:p>
        </p:txBody>
      </p:sp>
      <p:sp>
        <p:nvSpPr>
          <p:cNvPr id="58370" name="Rectangle 3"/>
          <p:cNvSpPr>
            <a:spLocks noGrp="1" noChangeArrowheads="1"/>
          </p:cNvSpPr>
          <p:nvPr>
            <p:ph type="body" idx="1"/>
          </p:nvPr>
        </p:nvSpPr>
        <p:spPr/>
        <p:txBody>
          <a:bodyPr/>
          <a:lstStyle/>
          <a:p>
            <a:r>
              <a:rPr lang="en-US" altLang="ko-KR" sz="2400" dirty="0"/>
              <a:t>Signaler keeps mutex and processor</a:t>
            </a:r>
          </a:p>
          <a:p>
            <a:r>
              <a:rPr lang="en-US" altLang="ko-KR" sz="2400" dirty="0"/>
              <a:t>Waiter placed on ready queue with no special priority</a:t>
            </a:r>
          </a:p>
          <a:p>
            <a:r>
              <a:rPr lang="en-US" altLang="ko-KR" sz="2400" dirty="0"/>
              <a:t>Practically, need to check condition again after wait</a:t>
            </a:r>
          </a:p>
          <a:p>
            <a:r>
              <a:rPr lang="en-US" altLang="ko-KR" sz="2400" dirty="0"/>
              <a:t>Most real operating systems</a:t>
            </a:r>
          </a:p>
          <a:p>
            <a:pPr lvl="1"/>
            <a:endParaRPr lang="en-US" altLang="ko-KR" sz="2000" dirty="0"/>
          </a:p>
          <a:p>
            <a:pPr lvl="1"/>
            <a:endParaRPr lang="en-US" altLang="ko-KR" sz="2000" dirty="0"/>
          </a:p>
          <a:p>
            <a:pPr lvl="1"/>
            <a:endParaRPr lang="en-US" altLang="ko-KR" sz="2000" dirty="0"/>
          </a:p>
          <a:p>
            <a:pPr lvl="1"/>
            <a:endParaRPr lang="en-US" altLang="ko-KR" sz="2000" dirty="0"/>
          </a:p>
        </p:txBody>
      </p:sp>
      <p:sp>
        <p:nvSpPr>
          <p:cNvPr id="49161" name="Rectangular Callout 16"/>
          <p:cNvSpPr>
            <a:spLocks noChangeArrowheads="1"/>
          </p:cNvSpPr>
          <p:nvPr/>
        </p:nvSpPr>
        <p:spPr bwMode="auto">
          <a:xfrm>
            <a:off x="3269145" y="3703422"/>
            <a:ext cx="1752600" cy="914400"/>
          </a:xfrm>
          <a:prstGeom prst="wedgeRectCallout">
            <a:avLst>
              <a:gd name="adj1" fmla="val -39735"/>
              <a:gd name="adj2" fmla="val 85467"/>
            </a:avLst>
          </a:prstGeom>
          <a:solidFill>
            <a:schemeClr val="accent3">
              <a:lumMod val="60000"/>
              <a:lumOff val="40000"/>
            </a:schemeClr>
          </a:solidFill>
          <a:ln w="28575">
            <a:solidFill>
              <a:schemeClr val="tx1"/>
            </a:solidFill>
            <a:round/>
            <a:headEnd type="triangle" w="med" len="med"/>
            <a:tailEnd/>
          </a:ln>
        </p:spPr>
        <p:txBody>
          <a:bodyPr anchor="ctr"/>
          <a:lstStyle/>
          <a:p>
            <a:pPr algn="ctr"/>
            <a:r>
              <a:rPr lang="en-US" sz="1600">
                <a:latin typeface="Gill Sans Light" panose="020B0302020104020203" pitchFamily="34" charset="-79"/>
                <a:cs typeface="Gill Sans Light" panose="020B0302020104020203" pitchFamily="34" charset="-79"/>
              </a:rPr>
              <a:t>Put waiting thread on ready queue</a:t>
            </a:r>
          </a:p>
        </p:txBody>
      </p:sp>
      <p:grpSp>
        <p:nvGrpSpPr>
          <p:cNvPr id="2" name="Group 10"/>
          <p:cNvGrpSpPr>
            <a:grpSpLocks/>
          </p:cNvGrpSpPr>
          <p:nvPr/>
        </p:nvGrpSpPr>
        <p:grpSpPr bwMode="auto">
          <a:xfrm rot="446594">
            <a:off x="3238900" y="4990086"/>
            <a:ext cx="2015207" cy="1040836"/>
            <a:chOff x="2773680" y="3810000"/>
            <a:chExt cx="2682241" cy="1040836"/>
          </a:xfrm>
        </p:grpSpPr>
        <p:cxnSp>
          <p:nvCxnSpPr>
            <p:cNvPr id="58377" name="Straight Arrow Connector 7"/>
            <p:cNvCxnSpPr>
              <a:cxnSpLocks noChangeShapeType="1"/>
            </p:cNvCxnSpPr>
            <p:nvPr/>
          </p:nvCxnSpPr>
          <p:spPr bwMode="auto">
            <a:xfrm flipV="1">
              <a:off x="2773680" y="3810000"/>
              <a:ext cx="2682241" cy="762000"/>
            </a:xfrm>
            <a:prstGeom prst="straightConnector1">
              <a:avLst/>
            </a:prstGeom>
            <a:noFill/>
            <a:ln w="38100">
              <a:solidFill>
                <a:schemeClr val="tx1"/>
              </a:solidFill>
              <a:prstDash val="dash"/>
              <a:round/>
              <a:headEnd/>
              <a:tailEnd type="triangle" w="med" len="med"/>
            </a:ln>
            <a:extLst>
              <a:ext uri="{909E8E84-426E-40dd-AFC4-6F175D3DCCD1}">
                <a14:hiddenFill xmlns="" xmlns:a14="http://schemas.microsoft.com/office/drawing/2010/main">
                  <a:noFill/>
                </a14:hiddenFill>
              </a:ext>
            </a:extLst>
          </p:spPr>
        </p:cxnSp>
        <p:sp>
          <p:nvSpPr>
            <p:cNvPr id="58378" name="TextBox 17"/>
            <p:cNvSpPr txBox="1">
              <a:spLocks noChangeArrowheads="1"/>
            </p:cNvSpPr>
            <p:nvPr/>
          </p:nvSpPr>
          <p:spPr bwMode="auto">
            <a:xfrm rot="20349130">
              <a:off x="3043983" y="4204505"/>
              <a:ext cx="230044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1800" b="0" dirty="0">
                  <a:latin typeface="Gill Sans Light" panose="020B0302020104020203" pitchFamily="34" charset="-79"/>
                  <a:cs typeface="Gill Sans Light" panose="020B0302020104020203" pitchFamily="34" charset="-79"/>
                </a:rPr>
                <a:t>schedule waiting </a:t>
              </a:r>
              <a:br>
                <a:rPr lang="en-US" sz="1800" b="0" dirty="0">
                  <a:latin typeface="Gill Sans Light" panose="020B0302020104020203" pitchFamily="34" charset="-79"/>
                  <a:cs typeface="Gill Sans Light" panose="020B0302020104020203" pitchFamily="34" charset="-79"/>
                </a:rPr>
              </a:br>
              <a:r>
                <a:rPr lang="en-US" sz="1800" b="0" dirty="0">
                  <a:latin typeface="Gill Sans Light" panose="020B0302020104020203" pitchFamily="34" charset="-79"/>
                  <a:cs typeface="Gill Sans Light" panose="020B0302020104020203" pitchFamily="34" charset="-79"/>
                </a:rPr>
                <a:t>thread</a:t>
              </a:r>
            </a:p>
          </p:txBody>
        </p:sp>
      </p:grpSp>
      <p:sp>
        <p:nvSpPr>
          <p:cNvPr id="16" name="Rectangle 3">
            <a:extLst>
              <a:ext uri="{FF2B5EF4-FFF2-40B4-BE49-F238E27FC236}">
                <a16:creationId xmlns:a16="http://schemas.microsoft.com/office/drawing/2014/main" id="{28C72263-ED6C-5D45-8490-5209ED325AE6}"/>
              </a:ext>
            </a:extLst>
          </p:cNvPr>
          <p:cNvSpPr>
            <a:spLocks noChangeArrowheads="1"/>
          </p:cNvSpPr>
          <p:nvPr/>
        </p:nvSpPr>
        <p:spPr bwMode="auto">
          <a:xfrm>
            <a:off x="5199218" y="4053340"/>
            <a:ext cx="3186545"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ko-KR" dirty="0" err="1">
                <a:solidFill>
                  <a:srgbClr val="000000"/>
                </a:solidFill>
                <a:latin typeface="Ubuntu Mono" panose="020B0509030602030204" pitchFamily="49" charset="0"/>
                <a:ea typeface="굴림" charset="0"/>
                <a:cs typeface="굴림" charset="0"/>
              </a:rPr>
              <a:t>mutex.lock</a:t>
            </a:r>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rPr>
              <a:t>while (</a:t>
            </a:r>
            <a:r>
              <a:rPr lang="en-US" altLang="ko-KR" dirty="0" err="1">
                <a:solidFill>
                  <a:srgbClr val="000000"/>
                </a:solidFill>
                <a:latin typeface="Ubuntu Mono" panose="020B0509030602030204" pitchFamily="49" charset="0"/>
                <a:ea typeface="굴림" charset="0"/>
              </a:rPr>
              <a:t>queue.empty</a:t>
            </a:r>
            <a:r>
              <a:rPr lang="en-US" altLang="ko-KR" dirty="0">
                <a:solidFill>
                  <a:srgbClr val="000000"/>
                </a:solidFill>
                <a:latin typeface="Ubuntu Mono" panose="020B0509030602030204" pitchFamily="49" charset="0"/>
                <a:ea typeface="굴림" charset="0"/>
              </a:rPr>
              <a:t>())</a:t>
            </a:r>
            <a:br>
              <a:rPr lang="en-US" altLang="ko-KR" dirty="0">
                <a:solidFill>
                  <a:schemeClr val="hlink"/>
                </a:solidFill>
                <a:latin typeface="Ubuntu Mono" panose="020B0509030602030204" pitchFamily="49" charset="0"/>
                <a:ea typeface="굴림" charset="0"/>
                <a:cs typeface="굴림" charset="0"/>
              </a:rPr>
            </a:br>
            <a:r>
              <a:rPr lang="en-US" altLang="ko-KR" dirty="0">
                <a:solidFill>
                  <a:srgbClr val="0070C0"/>
                </a:solidFill>
                <a:latin typeface="Ubuntu Mono" panose="020B0509030602030204" pitchFamily="49" charset="0"/>
                <a:ea typeface="굴림" charset="0"/>
                <a:cs typeface="굴림" charset="0"/>
              </a:rPr>
              <a:t>  </a:t>
            </a:r>
            <a:r>
              <a:rPr lang="en-US" altLang="ko-KR" dirty="0" err="1">
                <a:solidFill>
                  <a:srgbClr val="0070C0"/>
                </a:solidFill>
                <a:latin typeface="Ubuntu Mono" panose="020B0509030602030204" pitchFamily="49" charset="0"/>
                <a:ea typeface="굴림" charset="0"/>
                <a:cs typeface="굴림" charset="0"/>
              </a:rPr>
              <a:t>emptyCV.wait</a:t>
            </a:r>
            <a:r>
              <a:rPr lang="en-US" altLang="ko-KR" dirty="0">
                <a:solidFill>
                  <a:srgbClr val="0070C0"/>
                </a:solidFill>
                <a:latin typeface="Ubuntu Mono" panose="020B0509030602030204" pitchFamily="49" charset="0"/>
                <a:ea typeface="굴림" charset="0"/>
                <a:cs typeface="굴림" charset="0"/>
              </a:rPr>
              <a:t>(&amp;mutex); </a:t>
            </a:r>
            <a:br>
              <a:rPr lang="en-US" altLang="ko-KR" dirty="0">
                <a:solidFill>
                  <a:schemeClr val="hlink"/>
                </a:solidFill>
                <a:latin typeface="Ubuntu Mono" panose="020B0509030602030204" pitchFamily="49" charset="0"/>
                <a:ea typeface="굴림" charset="0"/>
                <a:cs typeface="굴림" charset="0"/>
              </a:rPr>
            </a:br>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sp>
        <p:nvSpPr>
          <p:cNvPr id="17" name="Rectangle 4">
            <a:extLst>
              <a:ext uri="{FF2B5EF4-FFF2-40B4-BE49-F238E27FC236}">
                <a16:creationId xmlns:a16="http://schemas.microsoft.com/office/drawing/2014/main" id="{A47D8E58-822C-F64C-A580-2986D58F8147}"/>
              </a:ext>
            </a:extLst>
          </p:cNvPr>
          <p:cNvSpPr>
            <a:spLocks noChangeArrowheads="1"/>
          </p:cNvSpPr>
          <p:nvPr/>
        </p:nvSpPr>
        <p:spPr bwMode="auto">
          <a:xfrm>
            <a:off x="1325548" y="4053340"/>
            <a:ext cx="2498300"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ko-KR" dirty="0">
                <a:solidFill>
                  <a:schemeClr val="hlink"/>
                </a:solidFill>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mutex.lock</a:t>
            </a:r>
            <a:r>
              <a:rPr lang="en-US" altLang="ko-KR" dirty="0">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 </a:t>
            </a:r>
            <a:endParaRPr lang="en-US" altLang="ko-KR" dirty="0">
              <a:solidFill>
                <a:schemeClr val="hlink"/>
              </a:solidFill>
              <a:latin typeface="Ubuntu Mono" panose="020B0509030602030204" pitchFamily="49" charset="0"/>
              <a:ea typeface="굴림" charset="0"/>
              <a:cs typeface="굴림" charset="0"/>
            </a:endParaRPr>
          </a:p>
          <a:p>
            <a:r>
              <a:rPr lang="en-US" altLang="ko-KR" dirty="0" err="1">
                <a:solidFill>
                  <a:srgbClr val="0070C0"/>
                </a:solidFill>
                <a:latin typeface="Ubuntu Mono" panose="020B0509030602030204" pitchFamily="49" charset="0"/>
                <a:ea typeface="굴림" charset="0"/>
                <a:cs typeface="굴림" charset="0"/>
              </a:rPr>
              <a:t>emptyCV.signal</a:t>
            </a:r>
            <a:r>
              <a:rPr lang="en-US" altLang="ko-KR" dirty="0">
                <a:solidFill>
                  <a:srgbClr val="0070C0"/>
                </a:solidFill>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cxnSp>
        <p:nvCxnSpPr>
          <p:cNvPr id="18" name="Straight Arrow Connector 20">
            <a:extLst>
              <a:ext uri="{FF2B5EF4-FFF2-40B4-BE49-F238E27FC236}">
                <a16:creationId xmlns:a16="http://schemas.microsoft.com/office/drawing/2014/main" id="{11B2F8D1-A154-F748-9672-781535F7B365}"/>
              </a:ext>
            </a:extLst>
          </p:cNvPr>
          <p:cNvCxnSpPr>
            <a:cxnSpLocks noChangeShapeType="1"/>
          </p:cNvCxnSpPr>
          <p:nvPr/>
        </p:nvCxnSpPr>
        <p:spPr bwMode="auto">
          <a:xfrm rot="5400000">
            <a:off x="2172286" y="4815409"/>
            <a:ext cx="228600" cy="1588"/>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19" name="Straight Arrow Connector 27">
            <a:extLst>
              <a:ext uri="{FF2B5EF4-FFF2-40B4-BE49-F238E27FC236}">
                <a16:creationId xmlns:a16="http://schemas.microsoft.com/office/drawing/2014/main" id="{D4A8B60E-7D5B-EB4A-A22E-25E1E8DE07CC}"/>
              </a:ext>
            </a:extLst>
          </p:cNvPr>
          <p:cNvCxnSpPr>
            <a:cxnSpLocks noChangeShapeType="1"/>
          </p:cNvCxnSpPr>
          <p:nvPr/>
        </p:nvCxnSpPr>
        <p:spPr bwMode="auto">
          <a:xfrm rot="5400000">
            <a:off x="2170489" y="5368291"/>
            <a:ext cx="228600" cy="1587"/>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3" name="Straight Arrow Connector 27">
            <a:extLst>
              <a:ext uri="{FF2B5EF4-FFF2-40B4-BE49-F238E27FC236}">
                <a16:creationId xmlns:a16="http://schemas.microsoft.com/office/drawing/2014/main" id="{AE1FB4E4-FF50-4144-8304-F65A3A2B16C2}"/>
              </a:ext>
            </a:extLst>
          </p:cNvPr>
          <p:cNvCxnSpPr>
            <a:cxnSpLocks noChangeShapeType="1"/>
          </p:cNvCxnSpPr>
          <p:nvPr/>
        </p:nvCxnSpPr>
        <p:spPr bwMode="auto">
          <a:xfrm rot="5400000">
            <a:off x="6213574" y="5368291"/>
            <a:ext cx="228600" cy="1587"/>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3021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1" grpId="0"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a:t>
            </a:r>
          </a:p>
        </p:txBody>
      </p:sp>
      <p:sp>
        <p:nvSpPr>
          <p:cNvPr id="11266" name="Rectangle 3"/>
          <p:cNvSpPr>
            <a:spLocks noGrp="1" noChangeArrowheads="1"/>
          </p:cNvSpPr>
          <p:nvPr>
            <p:ph type="body" idx="1"/>
          </p:nvPr>
        </p:nvSpPr>
        <p:spPr/>
        <p:txBody>
          <a:bodyPr/>
          <a:lstStyle/>
          <a:p>
            <a:r>
              <a:rPr lang="en-US" altLang="ko-KR" sz="2000" dirty="0"/>
              <a:t>What if we use “</a:t>
            </a:r>
            <a:r>
              <a:rPr lang="en-US" altLang="ko-KR" sz="1800" dirty="0">
                <a:latin typeface="Ubuntu Mono" panose="020B0509030602030204" pitchFamily="49" charset="0"/>
              </a:rPr>
              <a:t>if</a:t>
            </a:r>
            <a:r>
              <a:rPr lang="en-US" altLang="ko-KR" sz="2000" dirty="0"/>
              <a:t>” instead of “</a:t>
            </a:r>
            <a:r>
              <a:rPr lang="en-US" altLang="ko-KR" sz="1800" dirty="0">
                <a:latin typeface="Ubuntu Mono" panose="020B0509030602030204" pitchFamily="49" charset="0"/>
              </a:rPr>
              <a:t>while</a:t>
            </a:r>
            <a:r>
              <a:rPr lang="en-US" altLang="ko-KR" sz="2000" dirty="0"/>
              <a:t>” in bounded buffer example?</a:t>
            </a:r>
          </a:p>
        </p:txBody>
      </p:sp>
      <p:sp>
        <p:nvSpPr>
          <p:cNvPr id="11" name="Rectangle 10">
            <a:extLst>
              <a:ext uri="{FF2B5EF4-FFF2-40B4-BE49-F238E27FC236}">
                <a16:creationId xmlns:a16="http://schemas.microsoft.com/office/drawing/2014/main" id="{E5CEB636-E509-5E4D-B70E-9E2FDF4C09D8}"/>
              </a:ext>
            </a:extLst>
          </p:cNvPr>
          <p:cNvSpPr/>
          <p:nvPr/>
        </p:nvSpPr>
        <p:spPr>
          <a:xfrm>
            <a:off x="1057584" y="2868175"/>
            <a:ext cx="3313866" cy="2585323"/>
          </a:xfrm>
          <a:prstGeom prst="rect">
            <a:avLst/>
          </a:prstGeom>
          <a:noFill/>
        </p:spPr>
        <p:txBody>
          <a:bodyPr wrap="square">
            <a:spAutoFit/>
          </a:bodyPr>
          <a:lstStyle/>
          <a:p>
            <a:pPr marL="0" indent="0">
              <a:spcBef>
                <a:spcPts val="0"/>
              </a:spcBef>
              <a:buNone/>
            </a:pPr>
            <a:r>
              <a:rPr lang="en-US" dirty="0">
                <a:latin typeface="Ubuntu Mono" panose="020B0509030602030204" pitchFamily="49" charset="0"/>
              </a:rPr>
              <a:t>consume() {</a:t>
            </a:r>
          </a:p>
          <a:p>
            <a:pPr marL="0" indent="0">
              <a:spcBef>
                <a:spcPts val="0"/>
              </a:spcBef>
              <a:buNone/>
            </a:pPr>
            <a:r>
              <a:rPr lang="en-US" dirty="0">
                <a:solidFill>
                  <a:srgbClr val="FF0000"/>
                </a:solidFill>
                <a:latin typeface="Ubuntu Mono" panose="020B0509030602030204" pitchFamily="49" charset="0"/>
              </a:rPr>
              <a:t>  </a:t>
            </a:r>
            <a:r>
              <a:rPr lang="en-US" dirty="0" err="1">
                <a:solidFill>
                  <a:srgbClr val="FF0000"/>
                </a:solidFill>
                <a:latin typeface="Ubuntu Mono" panose="020B0509030602030204" pitchFamily="49" charset="0"/>
              </a:rPr>
              <a:t>mutex.lock</a:t>
            </a:r>
            <a:r>
              <a:rPr lang="en-US" dirty="0">
                <a:solidFill>
                  <a:srgbClr val="FF0000"/>
                </a:solidFill>
                <a:latin typeface="Ubuntu Mono" panose="020B0509030602030204" pitchFamily="49" charset="0"/>
              </a:rPr>
              <a:t>();</a:t>
            </a:r>
          </a:p>
          <a:p>
            <a:pPr marL="0" indent="0">
              <a:spcBef>
                <a:spcPts val="0"/>
              </a:spcBef>
              <a:buNone/>
            </a:pPr>
            <a:r>
              <a:rPr lang="en-US" dirty="0">
                <a:latin typeface="Ubuntu Mono" panose="020B0509030602030204" pitchFamily="49" charset="0"/>
              </a:rPr>
              <a:t>  if (</a:t>
            </a:r>
            <a:r>
              <a:rPr lang="en-US" dirty="0" err="1">
                <a:latin typeface="Ubuntu Mono" panose="020B0509030602030204" pitchFamily="49" charset="0"/>
              </a:rPr>
              <a:t>queue.empty</a:t>
            </a:r>
            <a:r>
              <a:rPr lang="en-US" dirty="0">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a:t>
            </a:r>
            <a:r>
              <a:rPr lang="en-US" dirty="0" err="1">
                <a:solidFill>
                  <a:srgbClr val="0070C0"/>
                </a:solidFill>
                <a:latin typeface="Ubuntu Mono" panose="020B0509030602030204" pitchFamily="49" charset="0"/>
              </a:rPr>
              <a:t>emptyCV.wait</a:t>
            </a:r>
            <a:r>
              <a:rPr lang="en-US" dirty="0">
                <a:solidFill>
                  <a:srgbClr val="0070C0"/>
                </a:solidFill>
                <a:latin typeface="Ubuntu Mono" panose="020B0509030602030204" pitchFamily="49" charset="0"/>
              </a:rPr>
              <a:t>(&amp;mutex);</a:t>
            </a:r>
          </a:p>
          <a:p>
            <a:pPr marL="0" indent="0">
              <a:spcBef>
                <a:spcPts val="0"/>
              </a:spcBef>
              <a:buNone/>
            </a:pPr>
            <a:r>
              <a:rPr lang="en-US" dirty="0">
                <a:latin typeface="Ubuntu Mono" panose="020B0509030602030204" pitchFamily="49" charset="0"/>
              </a:rPr>
              <a:t>  item = </a:t>
            </a:r>
            <a:r>
              <a:rPr lang="en-US" dirty="0" err="1">
                <a:latin typeface="Ubuntu Mono" panose="020B0509030602030204" pitchFamily="49" charset="0"/>
              </a:rPr>
              <a:t>queue.remove</a:t>
            </a:r>
            <a:r>
              <a:rPr lang="en-US" dirty="0">
                <a:latin typeface="Ubuntu Mono" panose="020B0509030602030204" pitchFamily="49" charset="0"/>
              </a:rPr>
              <a:t>();</a:t>
            </a: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0070C0"/>
                </a:solidFill>
                <a:latin typeface="Ubuntu Mono" panose="020B0509030602030204" pitchFamily="49" charset="0"/>
              </a:rPr>
              <a:t>fullCV.signal</a:t>
            </a:r>
            <a:r>
              <a:rPr lang="en-US" dirty="0">
                <a:solidFill>
                  <a:srgbClr val="0070C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a:t>
            </a:r>
            <a:r>
              <a:rPr lang="en-US" dirty="0" err="1">
                <a:solidFill>
                  <a:srgbClr val="FF0000"/>
                </a:solidFill>
                <a:latin typeface="Ubuntu Mono" panose="020B0509030602030204" pitchFamily="49" charset="0"/>
              </a:rPr>
              <a:t>mutex.unlock</a:t>
            </a:r>
            <a:r>
              <a:rPr lang="en-US" dirty="0">
                <a:solidFill>
                  <a:srgbClr val="FF000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return item;</a:t>
            </a:r>
          </a:p>
          <a:p>
            <a:pPr marL="0" indent="0">
              <a:spcBef>
                <a:spcPts val="0"/>
              </a:spcBef>
              <a:buNone/>
            </a:pPr>
            <a:r>
              <a:rPr lang="en-US" dirty="0">
                <a:latin typeface="Ubuntu Mono" panose="020B0509030602030204" pitchFamily="49" charset="0"/>
              </a:rPr>
              <a:t>}</a:t>
            </a:r>
          </a:p>
        </p:txBody>
      </p:sp>
      <p:sp>
        <p:nvSpPr>
          <p:cNvPr id="12" name="Rectangle 11">
            <a:extLst>
              <a:ext uri="{FF2B5EF4-FFF2-40B4-BE49-F238E27FC236}">
                <a16:creationId xmlns:a16="http://schemas.microsoft.com/office/drawing/2014/main" id="{06D96D01-DFF3-2A41-A05F-347B0E1D1651}"/>
              </a:ext>
            </a:extLst>
          </p:cNvPr>
          <p:cNvSpPr/>
          <p:nvPr/>
        </p:nvSpPr>
        <p:spPr>
          <a:xfrm>
            <a:off x="5160487" y="2873276"/>
            <a:ext cx="3313866" cy="2308324"/>
          </a:xfrm>
          <a:prstGeom prst="rect">
            <a:avLst/>
          </a:prstGeom>
          <a:noFill/>
        </p:spPr>
        <p:txBody>
          <a:bodyPr wrap="square">
            <a:spAutoFit/>
          </a:bodyPr>
          <a:lstStyle/>
          <a:p>
            <a:pPr marL="0" indent="0">
              <a:spcBef>
                <a:spcPts val="0"/>
              </a:spcBef>
              <a:buNone/>
            </a:pPr>
            <a:r>
              <a:rPr lang="en-US" dirty="0">
                <a:latin typeface="Ubuntu Mono" panose="020B0509030602030204" pitchFamily="49" charset="0"/>
              </a:rPr>
              <a:t>produce(item) {</a:t>
            </a:r>
          </a:p>
          <a:p>
            <a:pPr marL="0" indent="0">
              <a:spcBef>
                <a:spcPts val="0"/>
              </a:spcBef>
              <a:buNone/>
            </a:pPr>
            <a:r>
              <a:rPr lang="en-US" dirty="0">
                <a:solidFill>
                  <a:srgbClr val="FF0000"/>
                </a:solidFill>
                <a:latin typeface="Ubuntu Mono" panose="020B0509030602030204" pitchFamily="49" charset="0"/>
              </a:rPr>
              <a:t>  </a:t>
            </a:r>
            <a:r>
              <a:rPr lang="en-US" dirty="0" err="1">
                <a:solidFill>
                  <a:srgbClr val="FF0000"/>
                </a:solidFill>
                <a:latin typeface="Ubuntu Mono" panose="020B0509030602030204" pitchFamily="49" charset="0"/>
              </a:rPr>
              <a:t>mutex.lock</a:t>
            </a:r>
            <a:r>
              <a:rPr lang="en-US" dirty="0">
                <a:solidFill>
                  <a:srgbClr val="FF000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if (</a:t>
            </a:r>
            <a:r>
              <a:rPr lang="en-US" dirty="0" err="1">
                <a:latin typeface="Ubuntu Mono" panose="020B0509030602030204" pitchFamily="49" charset="0"/>
              </a:rPr>
              <a:t>queue.size</a:t>
            </a:r>
            <a:r>
              <a:rPr lang="en-US" dirty="0">
                <a:latin typeface="Ubuntu Mono" panose="020B0509030602030204" pitchFamily="49" charset="0"/>
              </a:rPr>
              <a:t>() == MAX)</a:t>
            </a:r>
            <a:endParaRPr lang="en-US" dirty="0">
              <a:solidFill>
                <a:srgbClr val="00B050"/>
              </a:solidFill>
              <a:latin typeface="Ubuntu Mono" panose="020B0509030602030204" pitchFamily="49" charset="0"/>
            </a:endParaRP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0070C0"/>
                </a:solidFill>
                <a:latin typeface="Ubuntu Mono" panose="020B0509030602030204" pitchFamily="49" charset="0"/>
              </a:rPr>
              <a:t>fullCV.wait</a:t>
            </a:r>
            <a:r>
              <a:rPr lang="en-US" dirty="0">
                <a:solidFill>
                  <a:srgbClr val="0070C0"/>
                </a:solidFill>
                <a:latin typeface="Ubuntu Mono" panose="020B0509030602030204" pitchFamily="49" charset="0"/>
              </a:rPr>
              <a:t>(&amp;mutex);</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a:t>
            </a:r>
            <a:r>
              <a:rPr lang="en-US" dirty="0" err="1">
                <a:latin typeface="Ubuntu Mono" panose="020B0509030602030204" pitchFamily="49" charset="0"/>
              </a:rPr>
              <a:t>queue.add</a:t>
            </a:r>
            <a:r>
              <a:rPr lang="en-US" dirty="0">
                <a:latin typeface="Ubuntu Mono" panose="020B0509030602030204" pitchFamily="49" charset="0"/>
              </a:rPr>
              <a:t>(item);</a:t>
            </a: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0070C0"/>
                </a:solidFill>
                <a:latin typeface="Ubuntu Mono" panose="020B0509030602030204" pitchFamily="49" charset="0"/>
              </a:rPr>
              <a:t>emptyCV.signal</a:t>
            </a:r>
            <a:r>
              <a:rPr lang="en-US" dirty="0">
                <a:solidFill>
                  <a:srgbClr val="0070C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FF0000"/>
                </a:solidFill>
                <a:latin typeface="Ubuntu Mono" panose="020B0509030602030204" pitchFamily="49" charset="0"/>
              </a:rPr>
              <a:t>mutex.unlock</a:t>
            </a:r>
            <a:r>
              <a:rPr lang="en-US" dirty="0">
                <a:solidFill>
                  <a:srgbClr val="FF000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a:t>
            </a:r>
          </a:p>
        </p:txBody>
      </p:sp>
      <p:grpSp>
        <p:nvGrpSpPr>
          <p:cNvPr id="13" name="Group 12">
            <a:extLst>
              <a:ext uri="{FF2B5EF4-FFF2-40B4-BE49-F238E27FC236}">
                <a16:creationId xmlns:a16="http://schemas.microsoft.com/office/drawing/2014/main" id="{DB6FF9EE-5B25-4F4C-8AF9-5AA54C75CF64}"/>
              </a:ext>
            </a:extLst>
          </p:cNvPr>
          <p:cNvGrpSpPr/>
          <p:nvPr/>
        </p:nvGrpSpPr>
        <p:grpSpPr>
          <a:xfrm>
            <a:off x="3754582" y="3643745"/>
            <a:ext cx="3856163" cy="2641753"/>
            <a:chOff x="3930115" y="3160504"/>
            <a:chExt cx="3856163" cy="2641753"/>
          </a:xfrm>
        </p:grpSpPr>
        <p:sp>
          <p:nvSpPr>
            <p:cNvPr id="14" name="Rectangle 13">
              <a:extLst>
                <a:ext uri="{FF2B5EF4-FFF2-40B4-BE49-F238E27FC236}">
                  <a16:creationId xmlns:a16="http://schemas.microsoft.com/office/drawing/2014/main" id="{5AEC5CCD-7E40-9B41-9FC4-FF6B7D32F5C8}"/>
                </a:ext>
              </a:extLst>
            </p:cNvPr>
            <p:cNvSpPr/>
            <p:nvPr/>
          </p:nvSpPr>
          <p:spPr bwMode="auto">
            <a:xfrm>
              <a:off x="4575694" y="5028024"/>
              <a:ext cx="3210584" cy="774233"/>
            </a:xfrm>
            <a:custGeom>
              <a:avLst/>
              <a:gdLst>
                <a:gd name="connsiteX0" fmla="*/ 0 w 3210584"/>
                <a:gd name="connsiteY0" fmla="*/ 0 h 774233"/>
                <a:gd name="connsiteX1" fmla="*/ 674223 w 3210584"/>
                <a:gd name="connsiteY1" fmla="*/ 0 h 774233"/>
                <a:gd name="connsiteX2" fmla="*/ 1316339 w 3210584"/>
                <a:gd name="connsiteY2" fmla="*/ 0 h 774233"/>
                <a:gd name="connsiteX3" fmla="*/ 1926350 w 3210584"/>
                <a:gd name="connsiteY3" fmla="*/ 0 h 774233"/>
                <a:gd name="connsiteX4" fmla="*/ 2504256 w 3210584"/>
                <a:gd name="connsiteY4" fmla="*/ 0 h 774233"/>
                <a:gd name="connsiteX5" fmla="*/ 3210584 w 3210584"/>
                <a:gd name="connsiteY5" fmla="*/ 0 h 774233"/>
                <a:gd name="connsiteX6" fmla="*/ 3210584 w 3210584"/>
                <a:gd name="connsiteY6" fmla="*/ 379374 h 774233"/>
                <a:gd name="connsiteX7" fmla="*/ 3210584 w 3210584"/>
                <a:gd name="connsiteY7" fmla="*/ 774233 h 774233"/>
                <a:gd name="connsiteX8" fmla="*/ 2504256 w 3210584"/>
                <a:gd name="connsiteY8" fmla="*/ 774233 h 774233"/>
                <a:gd name="connsiteX9" fmla="*/ 1862139 w 3210584"/>
                <a:gd name="connsiteY9" fmla="*/ 774233 h 774233"/>
                <a:gd name="connsiteX10" fmla="*/ 1316339 w 3210584"/>
                <a:gd name="connsiteY10" fmla="*/ 774233 h 774233"/>
                <a:gd name="connsiteX11" fmla="*/ 738434 w 3210584"/>
                <a:gd name="connsiteY11" fmla="*/ 774233 h 774233"/>
                <a:gd name="connsiteX12" fmla="*/ 0 w 3210584"/>
                <a:gd name="connsiteY12" fmla="*/ 774233 h 774233"/>
                <a:gd name="connsiteX13" fmla="*/ 0 w 3210584"/>
                <a:gd name="connsiteY13" fmla="*/ 387117 h 774233"/>
                <a:gd name="connsiteX14" fmla="*/ 0 w 3210584"/>
                <a:gd name="connsiteY14" fmla="*/ 0 h 77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10584" h="774233" fill="none" extrusionOk="0">
                  <a:moveTo>
                    <a:pt x="0" y="0"/>
                  </a:moveTo>
                  <a:cubicBezTo>
                    <a:pt x="283614" y="-26910"/>
                    <a:pt x="533122" y="22817"/>
                    <a:pt x="674223" y="0"/>
                  </a:cubicBezTo>
                  <a:cubicBezTo>
                    <a:pt x="815324" y="-22817"/>
                    <a:pt x="1042830" y="-10568"/>
                    <a:pt x="1316339" y="0"/>
                  </a:cubicBezTo>
                  <a:cubicBezTo>
                    <a:pt x="1589848" y="10568"/>
                    <a:pt x="1775751" y="23693"/>
                    <a:pt x="1926350" y="0"/>
                  </a:cubicBezTo>
                  <a:cubicBezTo>
                    <a:pt x="2076949" y="-23693"/>
                    <a:pt x="2356558" y="-5268"/>
                    <a:pt x="2504256" y="0"/>
                  </a:cubicBezTo>
                  <a:cubicBezTo>
                    <a:pt x="2651954" y="5268"/>
                    <a:pt x="2943283" y="8098"/>
                    <a:pt x="3210584" y="0"/>
                  </a:cubicBezTo>
                  <a:cubicBezTo>
                    <a:pt x="3217116" y="154930"/>
                    <a:pt x="3198968" y="214576"/>
                    <a:pt x="3210584" y="379374"/>
                  </a:cubicBezTo>
                  <a:cubicBezTo>
                    <a:pt x="3222200" y="544172"/>
                    <a:pt x="3219953" y="591077"/>
                    <a:pt x="3210584" y="774233"/>
                  </a:cubicBezTo>
                  <a:cubicBezTo>
                    <a:pt x="2947433" y="808203"/>
                    <a:pt x="2829211" y="808004"/>
                    <a:pt x="2504256" y="774233"/>
                  </a:cubicBezTo>
                  <a:cubicBezTo>
                    <a:pt x="2179301" y="740462"/>
                    <a:pt x="2170792" y="745241"/>
                    <a:pt x="1862139" y="774233"/>
                  </a:cubicBezTo>
                  <a:cubicBezTo>
                    <a:pt x="1553486" y="803225"/>
                    <a:pt x="1488002" y="750849"/>
                    <a:pt x="1316339" y="774233"/>
                  </a:cubicBezTo>
                  <a:cubicBezTo>
                    <a:pt x="1144676" y="797617"/>
                    <a:pt x="994611" y="760679"/>
                    <a:pt x="738434" y="774233"/>
                  </a:cubicBezTo>
                  <a:cubicBezTo>
                    <a:pt x="482257" y="787787"/>
                    <a:pt x="340563" y="742321"/>
                    <a:pt x="0" y="774233"/>
                  </a:cubicBezTo>
                  <a:cubicBezTo>
                    <a:pt x="-152" y="608854"/>
                    <a:pt x="4171" y="491142"/>
                    <a:pt x="0" y="387117"/>
                  </a:cubicBezTo>
                  <a:cubicBezTo>
                    <a:pt x="-4171" y="283092"/>
                    <a:pt x="-17228" y="163833"/>
                    <a:pt x="0" y="0"/>
                  </a:cubicBezTo>
                  <a:close/>
                </a:path>
                <a:path w="3210584" h="774233" stroke="0" extrusionOk="0">
                  <a:moveTo>
                    <a:pt x="0" y="0"/>
                  </a:moveTo>
                  <a:cubicBezTo>
                    <a:pt x="251357" y="19495"/>
                    <a:pt x="367434" y="-30938"/>
                    <a:pt x="642117" y="0"/>
                  </a:cubicBezTo>
                  <a:cubicBezTo>
                    <a:pt x="916800" y="30938"/>
                    <a:pt x="1006496" y="22069"/>
                    <a:pt x="1348445" y="0"/>
                  </a:cubicBezTo>
                  <a:cubicBezTo>
                    <a:pt x="1690394" y="-22069"/>
                    <a:pt x="1722476" y="6374"/>
                    <a:pt x="2054774" y="0"/>
                  </a:cubicBezTo>
                  <a:cubicBezTo>
                    <a:pt x="2387072" y="-6374"/>
                    <a:pt x="2917249" y="10164"/>
                    <a:pt x="3210584" y="0"/>
                  </a:cubicBezTo>
                  <a:cubicBezTo>
                    <a:pt x="3197758" y="162657"/>
                    <a:pt x="3194211" y="220197"/>
                    <a:pt x="3210584" y="371632"/>
                  </a:cubicBezTo>
                  <a:cubicBezTo>
                    <a:pt x="3226957" y="523067"/>
                    <a:pt x="3200338" y="611440"/>
                    <a:pt x="3210584" y="774233"/>
                  </a:cubicBezTo>
                  <a:cubicBezTo>
                    <a:pt x="2967546" y="801700"/>
                    <a:pt x="2806458" y="796777"/>
                    <a:pt x="2600573" y="774233"/>
                  </a:cubicBezTo>
                  <a:cubicBezTo>
                    <a:pt x="2394688" y="751689"/>
                    <a:pt x="2239070" y="763216"/>
                    <a:pt x="1894245" y="774233"/>
                  </a:cubicBezTo>
                  <a:cubicBezTo>
                    <a:pt x="1549420" y="785250"/>
                    <a:pt x="1502249" y="755411"/>
                    <a:pt x="1220022" y="774233"/>
                  </a:cubicBezTo>
                  <a:cubicBezTo>
                    <a:pt x="937795" y="793055"/>
                    <a:pt x="802782" y="766981"/>
                    <a:pt x="674223" y="774233"/>
                  </a:cubicBezTo>
                  <a:cubicBezTo>
                    <a:pt x="545664" y="781485"/>
                    <a:pt x="192281" y="784062"/>
                    <a:pt x="0" y="774233"/>
                  </a:cubicBezTo>
                  <a:cubicBezTo>
                    <a:pt x="16044" y="597632"/>
                    <a:pt x="19169" y="550304"/>
                    <a:pt x="0" y="371632"/>
                  </a:cubicBezTo>
                  <a:cubicBezTo>
                    <a:pt x="-19169" y="192960"/>
                    <a:pt x="16123" y="178583"/>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435683001">
                    <a:prstGeom prst="rect">
                      <a:avLst/>
                    </a:prstGeom>
                    <ask:type>
                      <ask:lineSketchFreehand/>
                    </ask:type>
                  </ask:lineSketchStyleProps>
                </a:ext>
              </a:extLst>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altLang="ko-KR" sz="2000" dirty="0">
                  <a:latin typeface="Gill Sans Light" panose="020B0302020104020203" pitchFamily="34" charset="-79"/>
                  <a:cs typeface="Gill Sans Light" panose="020B0302020104020203" pitchFamily="34" charset="-79"/>
                </a:rPr>
                <a:t>Use “</a:t>
              </a:r>
              <a:r>
                <a:rPr lang="en-US" altLang="ko-KR" dirty="0">
                  <a:latin typeface="Ubuntu Mono" panose="020B0509030602030204" pitchFamily="49" charset="0"/>
                  <a:cs typeface="Gill Sans Light" panose="020B0302020104020203" pitchFamily="34" charset="-79"/>
                </a:rPr>
                <a:t>if</a:t>
              </a:r>
              <a:r>
                <a:rPr lang="en-US" altLang="ko-KR" sz="2000" dirty="0">
                  <a:latin typeface="Gill Sans Light" panose="020B0302020104020203" pitchFamily="34" charset="-79"/>
                  <a:cs typeface="Gill Sans Light" panose="020B0302020104020203" pitchFamily="34" charset="-79"/>
                </a:rPr>
                <a:t>” instead of “</a:t>
              </a:r>
              <a:r>
                <a:rPr lang="en-US" altLang="ko-KR" dirty="0">
                  <a:latin typeface="Ubuntu Mono" panose="020B0509030602030204" pitchFamily="49" charset="0"/>
                  <a:cs typeface="Gill Sans Light" panose="020B0302020104020203" pitchFamily="34" charset="-79"/>
                </a:rPr>
                <a:t>while</a:t>
              </a:r>
              <a:r>
                <a:rPr lang="en-US" altLang="ko-KR" dirty="0">
                  <a:latin typeface="Gill Sans Light" panose="020B0302020104020203" pitchFamily="34" charset="-79"/>
                  <a:cs typeface="Gill Sans Light" panose="020B0302020104020203" pitchFamily="34" charset="-79"/>
                </a:rPr>
                <a:t>”</a:t>
              </a:r>
              <a:endParaRPr kumimoji="0" lang="en-US" sz="2000" u="none" strike="noStrike" cap="none" normalizeH="0" dirty="0">
                <a:ln>
                  <a:noFill/>
                </a:ln>
                <a:solidFill>
                  <a:schemeClr val="tx1"/>
                </a:solidFill>
                <a:effectLst/>
                <a:latin typeface="Gill Sans Light" panose="020B0302020104020203" pitchFamily="34" charset="-79"/>
                <a:ea typeface="Gill Sans" charset="0"/>
                <a:cs typeface="Gill Sans Light" panose="020B0302020104020203" pitchFamily="34" charset="-79"/>
              </a:endParaRPr>
            </a:p>
          </p:txBody>
        </p:sp>
        <p:sp>
          <p:nvSpPr>
            <p:cNvPr id="15" name="Freeform 14">
              <a:extLst>
                <a:ext uri="{FF2B5EF4-FFF2-40B4-BE49-F238E27FC236}">
                  <a16:creationId xmlns:a16="http://schemas.microsoft.com/office/drawing/2014/main" id="{45C772CE-A3F0-624F-8810-DC27698E7C70}"/>
                </a:ext>
              </a:extLst>
            </p:cNvPr>
            <p:cNvSpPr/>
            <p:nvPr/>
          </p:nvSpPr>
          <p:spPr>
            <a:xfrm>
              <a:off x="3930115" y="3160504"/>
              <a:ext cx="936179" cy="1853192"/>
            </a:xfrm>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a:moveTo>
                    <a:pt x="1527933" y="1699014"/>
                  </a:moveTo>
                  <a:cubicBezTo>
                    <a:pt x="1526458" y="1572669"/>
                    <a:pt x="1524983" y="1446325"/>
                    <a:pt x="1474839" y="1297858"/>
                  </a:cubicBezTo>
                  <a:cubicBezTo>
                    <a:pt x="1424695" y="1149391"/>
                    <a:pt x="1342103" y="955695"/>
                    <a:pt x="1227066" y="808211"/>
                  </a:cubicBezTo>
                  <a:cubicBezTo>
                    <a:pt x="1112029" y="660727"/>
                    <a:pt x="989126" y="547657"/>
                    <a:pt x="784615" y="412955"/>
                  </a:cubicBezTo>
                  <a:cubicBezTo>
                    <a:pt x="580104" y="278253"/>
                    <a:pt x="290052" y="139126"/>
                    <a:pt x="0"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extrusionOk="0">
                          <a:moveTo>
                            <a:pt x="1527933" y="1699014"/>
                          </a:moveTo>
                          <a:cubicBezTo>
                            <a:pt x="1512090" y="1563806"/>
                            <a:pt x="1513208" y="1450744"/>
                            <a:pt x="1474839" y="1297858"/>
                          </a:cubicBezTo>
                          <a:cubicBezTo>
                            <a:pt x="1456274" y="1156039"/>
                            <a:pt x="1335532" y="955904"/>
                            <a:pt x="1227066" y="808211"/>
                          </a:cubicBezTo>
                          <a:cubicBezTo>
                            <a:pt x="1108777" y="663903"/>
                            <a:pt x="986470" y="562339"/>
                            <a:pt x="784615" y="412955"/>
                          </a:cubicBezTo>
                          <a:cubicBezTo>
                            <a:pt x="551778" y="262755"/>
                            <a:pt x="329458" y="157955"/>
                            <a:pt x="0"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C5F2F0C9-4A45-4B40-9DC7-A0AAD881D424}"/>
                </a:ext>
              </a:extLst>
            </p:cNvPr>
            <p:cNvSpPr/>
            <p:nvPr/>
          </p:nvSpPr>
          <p:spPr>
            <a:xfrm rot="20898342">
              <a:off x="4795157" y="3262449"/>
              <a:ext cx="1040935" cy="1677015"/>
            </a:xfrm>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a:moveTo>
                    <a:pt x="567" y="2011680"/>
                  </a:moveTo>
                  <a:cubicBezTo>
                    <a:pt x="-908" y="1853872"/>
                    <a:pt x="-2383" y="1696064"/>
                    <a:pt x="35963" y="1498436"/>
                  </a:cubicBezTo>
                  <a:cubicBezTo>
                    <a:pt x="74309" y="1300807"/>
                    <a:pt x="142151" y="1028454"/>
                    <a:pt x="230641" y="825909"/>
                  </a:cubicBezTo>
                  <a:cubicBezTo>
                    <a:pt x="319131" y="623364"/>
                    <a:pt x="406639" y="420820"/>
                    <a:pt x="566905" y="283169"/>
                  </a:cubicBezTo>
                  <a:cubicBezTo>
                    <a:pt x="727171" y="145517"/>
                    <a:pt x="959703" y="72758"/>
                    <a:pt x="1192236" y="0"/>
                  </a:cubicBezTo>
                </a:path>
              </a:pathLst>
            </a:custGeom>
            <a:noFill/>
            <a:ln w="28575">
              <a:solidFill>
                <a:srgbClr val="FF0000"/>
              </a:solidFill>
              <a:tailEnd type="arrow"/>
              <a:extLst>
                <a:ext uri="{C807C97D-BFC1-408E-A445-0C87EB9F89A2}">
                  <ask:lineSketchStyleProps xmlns:ask="http://schemas.microsoft.com/office/drawing/2018/sketchyshapes" sd="2650216993">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extrusionOk="0">
                          <a:moveTo>
                            <a:pt x="567" y="2011680"/>
                          </a:moveTo>
                          <a:cubicBezTo>
                            <a:pt x="-20953" y="1854729"/>
                            <a:pt x="5105" y="1703426"/>
                            <a:pt x="35963" y="1498436"/>
                          </a:cubicBezTo>
                          <a:cubicBezTo>
                            <a:pt x="85287" y="1323337"/>
                            <a:pt x="143076" y="1056688"/>
                            <a:pt x="230641" y="825909"/>
                          </a:cubicBezTo>
                          <a:cubicBezTo>
                            <a:pt x="303311" y="599496"/>
                            <a:pt x="431765" y="451199"/>
                            <a:pt x="566905" y="283169"/>
                          </a:cubicBezTo>
                          <a:cubicBezTo>
                            <a:pt x="739079" y="101224"/>
                            <a:pt x="975238" y="101723"/>
                            <a:pt x="1192236"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709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a:latin typeface="Gill Sans Light" panose="020B0302020104020203" pitchFamily="34" charset="-79"/>
                <a:cs typeface="Gill Sans Light" panose="020B0302020104020203" pitchFamily="34" charset="-79"/>
              </a:rPr>
              <a:t>T1 (</a:t>
            </a:r>
            <a:r>
              <a:rPr lang="en-US" sz="2000" b="0">
                <a:solidFill>
                  <a:srgbClr val="FF0000"/>
                </a:solidFill>
                <a:latin typeface="Gill Sans Light" panose="020B0302020104020203" pitchFamily="34" charset="-79"/>
                <a:cs typeface="Gill Sans Light" panose="020B0302020104020203" pitchFamily="34" charset="-79"/>
              </a:rPr>
              <a:t>Running</a:t>
            </a:r>
            <a:r>
              <a:rPr lang="en-US" sz="2000" b="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7" name="Rectangle 1">
            <a:extLst>
              <a:ext uri="{FF2B5EF4-FFF2-40B4-BE49-F238E27FC236}">
                <a16:creationId xmlns:a16="http://schemas.microsoft.com/office/drawing/2014/main" id="{C4405FA5-A8C7-0C48-BEEC-8A5F10727DAC}"/>
              </a:ext>
            </a:extLst>
          </p:cNvPr>
          <p:cNvSpPr>
            <a:spLocks noChangeArrowheads="1"/>
          </p:cNvSpPr>
          <p:nvPr/>
        </p:nvSpPr>
        <p:spPr bwMode="auto">
          <a:xfrm>
            <a:off x="217169" y="4366137"/>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189468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(Running)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571877"/>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1642411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Waiting</a:t>
            </a:r>
            <a:r>
              <a:rPr lang="en-US" sz="2000" b="0" dirty="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T1</a:t>
            </a:r>
            <a:endParaRPr lang="en-US" dirty="0">
              <a:solidFill>
                <a:srgbClr val="FF0000"/>
              </a:solidFill>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Rounded Rectangular Callout 15">
            <a:extLst>
              <a:ext uri="{FF2B5EF4-FFF2-40B4-BE49-F238E27FC236}">
                <a16:creationId xmlns:a16="http://schemas.microsoft.com/office/drawing/2014/main" id="{649482FD-392C-E44C-8842-D232E8BB311F}"/>
              </a:ext>
            </a:extLst>
          </p:cNvPr>
          <p:cNvSpPr>
            <a:spLocks noChangeArrowheads="1"/>
          </p:cNvSpPr>
          <p:nvPr/>
        </p:nvSpPr>
        <p:spPr bwMode="auto">
          <a:xfrm>
            <a:off x="4241966" y="3715580"/>
            <a:ext cx="2644959" cy="1087754"/>
          </a:xfrm>
          <a:prstGeom prst="wedgeRoundRectCallout">
            <a:avLst>
              <a:gd name="adj1" fmla="val -36740"/>
              <a:gd name="adj2" fmla="val -144104"/>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r>
              <a:rPr lang="en-US" dirty="0">
                <a:latin typeface="Ubuntu Mono" panose="020B0509030602030204" pitchFamily="49" charset="0"/>
                <a:cs typeface="Gill Sans Light" panose="020B0302020104020203" pitchFamily="34" charset="-79"/>
              </a:rPr>
              <a:t>wait(&amp;lock)</a:t>
            </a:r>
            <a:r>
              <a:rPr lang="en-US" dirty="0">
                <a:latin typeface="Gill Sans Light" panose="020B0302020104020203" pitchFamily="34" charset="-79"/>
                <a:cs typeface="Gill Sans Light" panose="020B0302020104020203" pitchFamily="34" charset="-79"/>
              </a:rPr>
              <a:t> puts thread on </a:t>
            </a:r>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and releases lock</a:t>
            </a:r>
          </a:p>
        </p:txBody>
      </p:sp>
    </p:spTree>
    <p:extLst>
      <p:ext uri="{BB962C8B-B14F-4D97-AF65-F5344CB8AC3E}">
        <p14:creationId xmlns:p14="http://schemas.microsoft.com/office/powerpoint/2010/main" val="231118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(Waiting)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T1</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53996"/>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a:t>
            </a:r>
            <a:r>
              <a:rPr lang="en-US" sz="2000" b="0" dirty="0">
                <a:solidFill>
                  <a:srgbClr val="FF0000"/>
                </a:solidFill>
                <a:latin typeface="Gill Sans Light" panose="020B0302020104020203" pitchFamily="34" charset="-79"/>
                <a:cs typeface="Gill Sans Light" panose="020B0302020104020203" pitchFamily="34" charset="-79"/>
              </a:rPr>
              <a:t>Running</a:t>
            </a:r>
            <a:r>
              <a:rPr lang="en-US" sz="2000" b="0" dirty="0">
                <a:latin typeface="Gill Sans Light" panose="020B0302020104020203" pitchFamily="34" charset="-79"/>
                <a:cs typeface="Gill Sans Light" panose="020B0302020104020203" pitchFamily="34" charset="-79"/>
              </a:rPr>
              <a:t>)</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77835" y="4378082"/>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776346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Interleavings</a:t>
            </a:r>
          </a:p>
        </p:txBody>
      </p:sp>
      <p:sp>
        <p:nvSpPr>
          <p:cNvPr id="9" name="Content Placeholder 8">
            <a:extLst>
              <a:ext uri="{FF2B5EF4-FFF2-40B4-BE49-F238E27FC236}">
                <a16:creationId xmlns:a16="http://schemas.microsoft.com/office/drawing/2014/main" id="{B11609F5-F5CC-E848-B7BA-73223C6E3C51}"/>
              </a:ext>
            </a:extLst>
          </p:cNvPr>
          <p:cNvSpPr>
            <a:spLocks noGrp="1"/>
          </p:cNvSpPr>
          <p:nvPr>
            <p:ph idx="1"/>
          </p:nvPr>
        </p:nvSpPr>
        <p:spPr>
          <a:xfrm>
            <a:off x="628650" y="3752491"/>
            <a:ext cx="7886700" cy="2892784"/>
          </a:xfrm>
        </p:spPr>
        <p:txBody>
          <a:bodyPr/>
          <a:lstStyle/>
          <a:p>
            <a:pPr marL="0" indent="0">
              <a:buNone/>
            </a:pPr>
            <a:r>
              <a:rPr lang="en-US" sz="2000" dirty="0"/>
              <a:t>Can this cause any problem?</a:t>
            </a:r>
          </a:p>
          <a:p>
            <a:pPr marL="0" indent="0">
              <a:buNone/>
            </a:pPr>
            <a:endParaRPr lang="en-US" sz="2000" dirty="0"/>
          </a:p>
          <a:p>
            <a:pPr marL="0" indent="0">
              <a:buNone/>
            </a:pPr>
            <a:r>
              <a:rPr lang="en-US" sz="2000" dirty="0"/>
              <a:t>          Yes            No</a:t>
            </a:r>
          </a:p>
          <a:p>
            <a:pPr marL="0" indent="0">
              <a:buNone/>
            </a:pPr>
            <a:endParaRPr lang="en-US" sz="900" dirty="0"/>
          </a:p>
          <a:p>
            <a:pPr marL="0" indent="0">
              <a:buNone/>
            </a:pPr>
            <a:endParaRPr lang="en-US" sz="900" dirty="0"/>
          </a:p>
          <a:p>
            <a:pPr marL="0" indent="0">
              <a:buNone/>
            </a:pPr>
            <a:endParaRPr lang="en-US" sz="2000" dirty="0"/>
          </a:p>
          <a:p>
            <a:pPr marL="0" indent="0">
              <a:buNone/>
            </a:pPr>
            <a:r>
              <a:rPr lang="en-US" sz="2000" dirty="0">
                <a:solidFill>
                  <a:srgbClr val="FF0000"/>
                </a:solidFill>
              </a:rPr>
              <a:t>It depends! In some cases, if program is not written carefully, then </a:t>
            </a:r>
            <a:r>
              <a:rPr lang="en-US" sz="2000" b="1" u="sng" dirty="0">
                <a:solidFill>
                  <a:srgbClr val="FF0000"/>
                </a:solidFill>
              </a:rPr>
              <a:t>absolutely!</a:t>
            </a:r>
          </a:p>
        </p:txBody>
      </p:sp>
      <p:pic>
        <p:nvPicPr>
          <p:cNvPr id="10" name="Content Placeholder 5">
            <a:extLst>
              <a:ext uri="{FF2B5EF4-FFF2-40B4-BE49-F238E27FC236}">
                <a16:creationId xmlns:a16="http://schemas.microsoft.com/office/drawing/2014/main" id="{ECEC60F8-3952-6440-AE38-B9D41C1994B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225" t="3318" r="45273" b="52747"/>
          <a:stretch/>
        </p:blipFill>
        <p:spPr bwMode="auto">
          <a:xfrm>
            <a:off x="662244" y="1731016"/>
            <a:ext cx="2569610" cy="127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Content Placeholder 5">
            <a:extLst>
              <a:ext uri="{FF2B5EF4-FFF2-40B4-BE49-F238E27FC236}">
                <a16:creationId xmlns:a16="http://schemas.microsoft.com/office/drawing/2014/main" id="{79368C83-9E99-C84A-A2AD-4C264E9817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225" t="52124" r="41078" b="3941"/>
          <a:stretch/>
        </p:blipFill>
        <p:spPr bwMode="auto">
          <a:xfrm>
            <a:off x="5675824" y="1731016"/>
            <a:ext cx="2823271" cy="127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ontent Placeholder 5">
            <a:extLst>
              <a:ext uri="{FF2B5EF4-FFF2-40B4-BE49-F238E27FC236}">
                <a16:creationId xmlns:a16="http://schemas.microsoft.com/office/drawing/2014/main" id="{64185B3B-6322-324C-9E9F-38C3DDCB399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5990" t="3318" r="15207" b="52747"/>
          <a:stretch/>
        </p:blipFill>
        <p:spPr bwMode="auto">
          <a:xfrm>
            <a:off x="3583143" y="1731016"/>
            <a:ext cx="1741393" cy="127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Don&amp;#39;t worry everything will be all right - Disaster Girl | Make a Meme">
            <a:extLst>
              <a:ext uri="{FF2B5EF4-FFF2-40B4-BE49-F238E27FC236}">
                <a16:creationId xmlns:a16="http://schemas.microsoft.com/office/drawing/2014/main" id="{1A5AA1E5-1F51-F34A-92D2-3D82002236B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73475" y="3752491"/>
            <a:ext cx="2427967" cy="1820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0796218-B6EC-BA41-A250-EB014C2DEC36}"/>
              </a:ext>
            </a:extLst>
          </p:cNvPr>
          <p:cNvSpPr/>
          <p:nvPr/>
        </p:nvSpPr>
        <p:spPr>
          <a:xfrm>
            <a:off x="1175595" y="4742669"/>
            <a:ext cx="159083" cy="15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41FF966-FA6D-0E42-AC3B-E50813ADD259}"/>
              </a:ext>
            </a:extLst>
          </p:cNvPr>
          <p:cNvSpPr/>
          <p:nvPr/>
        </p:nvSpPr>
        <p:spPr>
          <a:xfrm>
            <a:off x="2320036" y="4742669"/>
            <a:ext cx="159083" cy="15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07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7607E-EEDF-3746-9EC1-682984592A0D}"/>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(Waiting)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(T2)</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T1</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(Running)</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179223"/>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839604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Ready</a:t>
            </a:r>
            <a:r>
              <a:rPr lang="en-US" sz="2000" b="0" dirty="0">
                <a:latin typeface="Gill Sans Light" panose="020B0302020104020203" pitchFamily="34" charset="-79"/>
                <a:cs typeface="Gill Sans Light" panose="020B0302020104020203" pitchFamily="34" charset="-79"/>
              </a:rPr>
              <a:t>)</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(T2)</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NULL</a:t>
            </a:r>
            <a:endParaRPr lang="en-US" dirty="0">
              <a:solidFill>
                <a:srgbClr val="FF0000"/>
              </a:solidFill>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(Running)</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414755"/>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0" name="Rounded Rectangular Callout 19">
            <a:extLst>
              <a:ext uri="{FF2B5EF4-FFF2-40B4-BE49-F238E27FC236}">
                <a16:creationId xmlns:a16="http://schemas.microsoft.com/office/drawing/2014/main" id="{B94301B0-9E12-3E45-B37E-1EF704BB9497}"/>
              </a:ext>
            </a:extLst>
          </p:cNvPr>
          <p:cNvSpPr>
            <a:spLocks noChangeArrowheads="1"/>
          </p:cNvSpPr>
          <p:nvPr/>
        </p:nvSpPr>
        <p:spPr bwMode="auto">
          <a:xfrm>
            <a:off x="6261904" y="3895603"/>
            <a:ext cx="2644959" cy="1087754"/>
          </a:xfrm>
          <a:prstGeom prst="wedgeRoundRectCallout">
            <a:avLst>
              <a:gd name="adj1" fmla="val 8831"/>
              <a:gd name="adj2" fmla="val -164483"/>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r>
              <a:rPr lang="en-US" dirty="0">
                <a:latin typeface="Ubuntu Mono" panose="020B0509030602030204" pitchFamily="49" charset="0"/>
                <a:cs typeface="Gill Sans Light" panose="020B0302020104020203" pitchFamily="34" charset="-79"/>
              </a:rPr>
              <a:t>signal()</a:t>
            </a:r>
            <a:r>
              <a:rPr lang="en-US" dirty="0">
                <a:latin typeface="Gill Sans Light" panose="020B0302020104020203" pitchFamily="34" charset="-79"/>
                <a:cs typeface="Gill Sans Light" panose="020B0302020104020203" pitchFamily="34" charset="-79"/>
              </a:rPr>
              <a:t> wakes up and moves it to ready queue</a:t>
            </a:r>
          </a:p>
        </p:txBody>
      </p:sp>
      <p:sp>
        <p:nvSpPr>
          <p:cNvPr id="21" name="Rectangle 20">
            <a:extLst>
              <a:ext uri="{FF2B5EF4-FFF2-40B4-BE49-F238E27FC236}">
                <a16:creationId xmlns:a16="http://schemas.microsoft.com/office/drawing/2014/main" id="{1862A3F6-2E67-C94F-9DA4-39E28086ECDE}"/>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64B28AED-0B42-C941-B1B4-F00FBDC9E3E3}"/>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410422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(T2)</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 </a:t>
            </a:r>
            <a:r>
              <a:rPr lang="en-US" dirty="0">
                <a:solidFill>
                  <a:srgbClr val="FF0000"/>
                </a:solidFill>
                <a:latin typeface="Gill Sans Light" panose="020B0302020104020203" pitchFamily="34" charset="-79"/>
                <a:cs typeface="Gill Sans Light" panose="020B0302020104020203" pitchFamily="34" charset="-79"/>
                <a:sym typeface="Wingdings" charset="0"/>
              </a:rPr>
              <a:t>T3</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(Running)</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414755"/>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a:t>
            </a:r>
            <a:r>
              <a:rPr lang="en-US" sz="2000" b="0" dirty="0">
                <a:solidFill>
                  <a:srgbClr val="FF0000"/>
                </a:solidFill>
                <a:latin typeface="Gill Sans Light" panose="020B0302020104020203" pitchFamily="34" charset="-79"/>
                <a:cs typeface="Gill Sans Light" panose="020B0302020104020203" pitchFamily="34" charset="-79"/>
              </a:rPr>
              <a:t>Ready</a:t>
            </a:r>
            <a:r>
              <a:rPr lang="en-US" sz="2000" b="0" dirty="0">
                <a:latin typeface="Gill Sans Light" panose="020B0302020104020203" pitchFamily="34" charset="-79"/>
                <a:cs typeface="Gill Sans Light" panose="020B0302020104020203" pitchFamily="34" charset="-79"/>
              </a:rPr>
              <a:t>)</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375710"/>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3" name="Rectangle 22">
            <a:extLst>
              <a:ext uri="{FF2B5EF4-FFF2-40B4-BE49-F238E27FC236}">
                <a16:creationId xmlns:a16="http://schemas.microsoft.com/office/drawing/2014/main" id="{0DD9E50F-D782-6A4A-8BEA-2C1CF68CFE50}"/>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C48B04B0-BD9E-7240-AD68-A5727B88EBA3}"/>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3839411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 T3</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chemeClr val="bg1">
              <a:lumMod val="85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656143" y="3888803"/>
            <a:ext cx="18408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a:t>
            </a:r>
            <a:r>
              <a:rPr lang="en-US" sz="2000" b="0" dirty="0">
                <a:solidFill>
                  <a:srgbClr val="FF0000"/>
                </a:solidFill>
                <a:latin typeface="Gill Sans Light" panose="020B0302020104020203" pitchFamily="34" charset="-79"/>
                <a:cs typeface="Gill Sans Light" panose="020B0302020104020203" pitchFamily="34" charset="-79"/>
              </a:rPr>
              <a:t>Terminated</a:t>
            </a:r>
            <a:r>
              <a:rPr lang="en-US" sz="2000" b="0" dirty="0">
                <a:latin typeface="Gill Sans Light" panose="020B0302020104020203" pitchFamily="34" charset="-79"/>
                <a:cs typeface="Gill Sans Light" panose="020B0302020104020203" pitchFamily="34" charset="-79"/>
              </a:rPr>
              <a:t>)</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802685"/>
            <a:ext cx="2766060" cy="251901"/>
          </a:xfrm>
          <a:prstGeom prst="rect">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(Ready)</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375710"/>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3" name="Rectangle 22">
            <a:extLst>
              <a:ext uri="{FF2B5EF4-FFF2-40B4-BE49-F238E27FC236}">
                <a16:creationId xmlns:a16="http://schemas.microsoft.com/office/drawing/2014/main" id="{13367EA1-9D70-EA46-B047-A82D3C768F5C}"/>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76E68F31-D61F-3D40-B8DD-87618935C5EE}"/>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517505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T3</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a:t>
            </a:r>
            <a:r>
              <a:rPr lang="en-US" sz="2000" b="0" dirty="0">
                <a:solidFill>
                  <a:srgbClr val="FF0000"/>
                </a:solidFill>
                <a:latin typeface="Gill Sans Light" panose="020B0302020104020203" pitchFamily="34" charset="-79"/>
                <a:cs typeface="Gill Sans Light" panose="020B0302020104020203" pitchFamily="34" charset="-79"/>
              </a:rPr>
              <a:t>Running</a:t>
            </a:r>
            <a:r>
              <a:rPr lang="en-US" sz="2000" b="0" dirty="0">
                <a:latin typeface="Gill Sans Light" panose="020B0302020104020203" pitchFamily="34" charset="-79"/>
                <a:cs typeface="Gill Sans Light" panose="020B0302020104020203" pitchFamily="34" charset="-79"/>
              </a:rPr>
              <a:t>)</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375710"/>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3" name="Rounded Rectangular Callout 22">
            <a:extLst>
              <a:ext uri="{FF2B5EF4-FFF2-40B4-BE49-F238E27FC236}">
                <a16:creationId xmlns:a16="http://schemas.microsoft.com/office/drawing/2014/main" id="{A640945B-B258-424A-8332-F4C436F4136D}"/>
              </a:ext>
            </a:extLst>
          </p:cNvPr>
          <p:cNvSpPr>
            <a:spLocks noChangeArrowheads="1"/>
          </p:cNvSpPr>
          <p:nvPr/>
        </p:nvSpPr>
        <p:spPr bwMode="auto">
          <a:xfrm>
            <a:off x="3276127" y="3831833"/>
            <a:ext cx="2644959" cy="1087754"/>
          </a:xfrm>
          <a:prstGeom prst="wedgeRoundRectCallout">
            <a:avLst>
              <a:gd name="adj1" fmla="val 96307"/>
              <a:gd name="adj2" fmla="val -189957"/>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pPr algn="ctr"/>
            <a:r>
              <a:rPr lang="en-US" dirty="0">
                <a:latin typeface="Gill Sans Light" panose="020B0302020104020203" pitchFamily="34" charset="-79"/>
                <a:cs typeface="Gill Sans Light" panose="020B0302020104020203" pitchFamily="34" charset="-79"/>
              </a:rPr>
              <a:t>T3 is scheduled first</a:t>
            </a:r>
          </a:p>
        </p:txBody>
      </p:sp>
      <p:sp>
        <p:nvSpPr>
          <p:cNvPr id="24" name="Rectangle 23">
            <a:extLst>
              <a:ext uri="{FF2B5EF4-FFF2-40B4-BE49-F238E27FC236}">
                <a16:creationId xmlns:a16="http://schemas.microsoft.com/office/drawing/2014/main" id="{986F91EA-57BD-764E-A810-9D63DBA6635E}"/>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FEAF6DEB-6F81-534E-A1C7-1DE9036223A9}"/>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52151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(T3)</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T3</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(Running)</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763646"/>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9" name="Rectangle 18">
            <a:extLst>
              <a:ext uri="{FF2B5EF4-FFF2-40B4-BE49-F238E27FC236}">
                <a16:creationId xmlns:a16="http://schemas.microsoft.com/office/drawing/2014/main" id="{696B48BD-1C0F-4649-BBAD-041C05F8A032}"/>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27D15DB9-A6B2-DC47-8E53-457B6B236D39}"/>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2940521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(T3)</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T3</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(Running)</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5179286"/>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354874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chemeClr val="bg1">
              <a:lumMod val="85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623355" y="3900728"/>
            <a:ext cx="18408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a:t>
            </a:r>
            <a:r>
              <a:rPr lang="en-US" sz="2000" b="0" dirty="0">
                <a:solidFill>
                  <a:srgbClr val="FF0000"/>
                </a:solidFill>
                <a:latin typeface="Gill Sans Light" panose="020B0302020104020203" pitchFamily="34" charset="-79"/>
                <a:cs typeface="Gill Sans Light" panose="020B0302020104020203" pitchFamily="34" charset="-79"/>
              </a:rPr>
              <a:t>Terminated</a:t>
            </a:r>
            <a:r>
              <a:rPr lang="en-US" sz="2000" b="0" dirty="0">
                <a:latin typeface="Gill Sans Light" panose="020B0302020104020203" pitchFamily="34" charset="-79"/>
                <a:cs typeface="Gill Sans Light" panose="020B0302020104020203" pitchFamily="34" charset="-79"/>
              </a:rPr>
              <a:t>)</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6010567"/>
            <a:ext cx="2766060" cy="251901"/>
          </a:xfrm>
          <a:prstGeom prst="rect">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332609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47429"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Running</a:t>
            </a:r>
            <a:r>
              <a:rPr lang="en-US" sz="2000" b="0" dirty="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1621227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47429"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(Running)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5191176"/>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5" name="Rounded Rectangular Callout 14">
            <a:extLst>
              <a:ext uri="{FF2B5EF4-FFF2-40B4-BE49-F238E27FC236}">
                <a16:creationId xmlns:a16="http://schemas.microsoft.com/office/drawing/2014/main" id="{8C7F0BF5-C278-EE46-A45A-057142B70230}"/>
              </a:ext>
            </a:extLst>
          </p:cNvPr>
          <p:cNvSpPr>
            <a:spLocks noChangeArrowheads="1"/>
          </p:cNvSpPr>
          <p:nvPr/>
        </p:nvSpPr>
        <p:spPr bwMode="auto">
          <a:xfrm>
            <a:off x="3750844" y="4283632"/>
            <a:ext cx="1642311" cy="1087754"/>
          </a:xfrm>
          <a:prstGeom prst="wedgeRoundRectCallout">
            <a:avLst>
              <a:gd name="adj1" fmla="val -92600"/>
              <a:gd name="adj2" fmla="val 46948"/>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pPr algn="ctr"/>
            <a:r>
              <a:rPr lang="en-US" dirty="0">
                <a:latin typeface="Gill Sans Light" panose="020B0302020104020203" pitchFamily="34" charset="-79"/>
                <a:cs typeface="Gill Sans Light" panose="020B0302020104020203" pitchFamily="34" charset="-79"/>
              </a:rPr>
              <a:t>Error!</a:t>
            </a:r>
          </a:p>
        </p:txBody>
      </p:sp>
    </p:spTree>
    <p:extLst>
      <p:ext uri="{BB962C8B-B14F-4D97-AF65-F5344CB8AC3E}">
        <p14:creationId xmlns:p14="http://schemas.microsoft.com/office/powerpoint/2010/main" val="2115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dirty="0"/>
              <a:t>ATM Example</a:t>
            </a:r>
          </a:p>
        </p:txBody>
      </p:sp>
      <p:sp>
        <p:nvSpPr>
          <p:cNvPr id="148" name="Rectangle 3">
            <a:extLst>
              <a:ext uri="{FF2B5EF4-FFF2-40B4-BE49-F238E27FC236}">
                <a16:creationId xmlns:a16="http://schemas.microsoft.com/office/drawing/2014/main" id="{040CE827-3F56-5F4B-8C27-1C59ADBBC608}"/>
              </a:ext>
            </a:extLst>
          </p:cNvPr>
          <p:cNvSpPr txBox="1">
            <a:spLocks noChangeArrowheads="1"/>
          </p:cNvSpPr>
          <p:nvPr/>
        </p:nvSpPr>
        <p:spPr bwMode="auto">
          <a:xfrm>
            <a:off x="628650" y="1676400"/>
            <a:ext cx="78867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altLang="ko-KR" sz="1600" dirty="0"/>
              <a:t>Suppose we wanted to implement server process </a:t>
            </a:r>
            <a:br>
              <a:rPr lang="en-US" altLang="ko-KR" sz="1600" dirty="0"/>
            </a:br>
            <a:r>
              <a:rPr lang="en-US" altLang="ko-KR" sz="1600" dirty="0"/>
              <a:t>to handle requests from ATM network</a:t>
            </a:r>
          </a:p>
          <a:p>
            <a:pPr lvl="1" defTabSz="914400"/>
            <a:endParaRPr lang="en-US" altLang="ko-KR" sz="1200" dirty="0"/>
          </a:p>
          <a:p>
            <a:pPr marL="914400" lvl="2" indent="0" defTabSz="914400">
              <a:lnSpc>
                <a:spcPct val="90000"/>
              </a:lnSpc>
              <a:buFont typeface="Arial" panose="020B0604020202020204" pitchFamily="34" charset="0"/>
              <a:buNone/>
            </a:pPr>
            <a:r>
              <a:rPr lang="en-US" altLang="ko-KR" sz="1200" dirty="0" err="1">
                <a:latin typeface="Ubuntu Mono" panose="020B0509030602030204" pitchFamily="49" charset="0"/>
              </a:rPr>
              <a:t>bankServer</a:t>
            </a:r>
            <a:r>
              <a:rPr lang="en-US" altLang="ko-KR" sz="1200" dirty="0">
                <a:latin typeface="Ubuntu Mono" panose="020B0509030602030204" pitchFamily="49" charset="0"/>
              </a:rPr>
              <a:t>() {</a:t>
            </a:r>
            <a:br>
              <a:rPr lang="en-US" altLang="ko-KR" sz="1200" dirty="0">
                <a:latin typeface="Ubuntu Mono" panose="020B0509030602030204" pitchFamily="49" charset="0"/>
              </a:rPr>
            </a:br>
            <a:r>
              <a:rPr lang="en-US" altLang="ko-KR" sz="1200" dirty="0">
                <a:latin typeface="Ubuntu Mono" panose="020B0509030602030204" pitchFamily="49" charset="0"/>
              </a:rPr>
              <a:t>   while (TRUE) {</a:t>
            </a:r>
            <a:br>
              <a:rPr lang="en-US" altLang="ko-KR" sz="1200" dirty="0">
                <a:latin typeface="Ubuntu Mono" panose="020B0509030602030204" pitchFamily="49" charset="0"/>
              </a:rPr>
            </a:br>
            <a:r>
              <a:rPr lang="en-US" altLang="ko-KR" sz="1200" dirty="0">
                <a:latin typeface="Ubuntu Mono" panose="020B0509030602030204" pitchFamily="49" charset="0"/>
              </a:rPr>
              <a:t>      </a:t>
            </a:r>
            <a:r>
              <a:rPr lang="en-US" altLang="ko-KR" sz="1200" dirty="0" err="1">
                <a:latin typeface="Ubuntu Mono" panose="020B0509030602030204" pitchFamily="49" charset="0"/>
              </a:rPr>
              <a:t>receiveRequest</a:t>
            </a:r>
            <a:r>
              <a:rPr lang="en-US" altLang="ko-KR" sz="1200" dirty="0">
                <a:latin typeface="Ubuntu Mono" panose="020B0509030602030204" pitchFamily="49" charset="0"/>
              </a:rPr>
              <a:t>(&amp;op, &amp;</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&amp;amount);</a:t>
            </a:r>
            <a:br>
              <a:rPr lang="en-US" altLang="ko-KR" sz="1200" dirty="0">
                <a:latin typeface="Ubuntu Mono" panose="020B0509030602030204" pitchFamily="49" charset="0"/>
              </a:rPr>
            </a:br>
            <a:r>
              <a:rPr lang="en-US" altLang="ko-KR" sz="1200" dirty="0">
                <a:latin typeface="Ubuntu Mono" panose="020B0509030602030204" pitchFamily="49" charset="0"/>
              </a:rPr>
              <a:t>      </a:t>
            </a:r>
            <a:r>
              <a:rPr lang="en-US" altLang="ko-KR" sz="1200" dirty="0" err="1">
                <a:latin typeface="Ubuntu Mono" panose="020B0509030602030204" pitchFamily="49" charset="0"/>
              </a:rPr>
              <a:t>processRequest</a:t>
            </a:r>
            <a:r>
              <a:rPr lang="en-US" altLang="ko-KR" sz="1200" dirty="0">
                <a:latin typeface="Ubuntu Mono" panose="020B0509030602030204" pitchFamily="49" charset="0"/>
              </a:rPr>
              <a:t>(op, </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a:t>
            </a:r>
            <a:br>
              <a:rPr lang="en-US" altLang="ko-KR" sz="1200" dirty="0">
                <a:latin typeface="Ubuntu Mono" panose="020B0509030602030204" pitchFamily="49" charset="0"/>
              </a:rPr>
            </a:br>
            <a:r>
              <a:rPr lang="en-US" altLang="ko-KR" sz="1200" dirty="0">
                <a:latin typeface="Ubuntu Mono" panose="020B0509030602030204" pitchFamily="49" charset="0"/>
              </a:rPr>
              <a:t>   }</a:t>
            </a:r>
            <a:br>
              <a:rPr lang="en-US" altLang="ko-KR" sz="1200" dirty="0">
                <a:latin typeface="Ubuntu Mono" panose="020B0509030602030204" pitchFamily="49" charset="0"/>
              </a:rPr>
            </a:br>
            <a:r>
              <a:rPr lang="en-US" altLang="ko-KR" sz="1200" dirty="0">
                <a:latin typeface="Ubuntu Mono" panose="020B0509030602030204" pitchFamily="49" charset="0"/>
              </a:rPr>
              <a:t>}</a:t>
            </a:r>
          </a:p>
          <a:p>
            <a:pPr marL="914400" lvl="2" indent="0" defTabSz="914400">
              <a:lnSpc>
                <a:spcPct val="90000"/>
              </a:lnSpc>
              <a:buFont typeface="Arial" panose="020B0604020202020204" pitchFamily="34" charset="0"/>
              <a:buNone/>
            </a:pPr>
            <a:r>
              <a:rPr lang="en-US" altLang="ko-KR" sz="1200" dirty="0" err="1">
                <a:latin typeface="Ubuntu Mono" panose="020B0509030602030204" pitchFamily="49" charset="0"/>
              </a:rPr>
              <a:t>processRequest</a:t>
            </a:r>
            <a:r>
              <a:rPr lang="en-US" altLang="ko-KR" sz="1200" dirty="0">
                <a:latin typeface="Ubuntu Mono" panose="020B0509030602030204" pitchFamily="49" charset="0"/>
              </a:rPr>
              <a:t>(op, </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 {</a:t>
            </a:r>
            <a:br>
              <a:rPr lang="en-US" altLang="ko-KR" sz="1200" dirty="0">
                <a:latin typeface="Ubuntu Mono" panose="020B0509030602030204" pitchFamily="49" charset="0"/>
              </a:rPr>
            </a:br>
            <a:r>
              <a:rPr lang="en-US" altLang="ko-KR" sz="1200" dirty="0">
                <a:latin typeface="Ubuntu Mono" panose="020B0509030602030204" pitchFamily="49" charset="0"/>
              </a:rPr>
              <a:t>   if (op == deposit)</a:t>
            </a:r>
            <a:br>
              <a:rPr lang="en-US" altLang="ko-KR" sz="1200" dirty="0">
                <a:latin typeface="Ubuntu Mono" panose="020B0509030602030204" pitchFamily="49" charset="0"/>
              </a:rPr>
            </a:br>
            <a:r>
              <a:rPr lang="en-US" altLang="ko-KR" sz="1200" dirty="0">
                <a:latin typeface="Ubuntu Mono" panose="020B0509030602030204" pitchFamily="49" charset="0"/>
              </a:rPr>
              <a:t>      deposit(</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a:t>
            </a:r>
            <a:br>
              <a:rPr lang="en-US" altLang="ko-KR" sz="1200" dirty="0">
                <a:latin typeface="Ubuntu Mono" panose="020B0509030602030204" pitchFamily="49" charset="0"/>
              </a:rPr>
            </a:br>
            <a:r>
              <a:rPr lang="en-US" altLang="ko-KR" sz="1200" dirty="0">
                <a:latin typeface="Ubuntu Mono" panose="020B0509030602030204" pitchFamily="49" charset="0"/>
              </a:rPr>
              <a:t>   else if …</a:t>
            </a:r>
            <a:br>
              <a:rPr lang="en-US" altLang="ko-KR" sz="1200" dirty="0">
                <a:latin typeface="Ubuntu Mono" panose="020B0509030602030204" pitchFamily="49" charset="0"/>
              </a:rPr>
            </a:br>
            <a:r>
              <a:rPr lang="en-US" altLang="ko-KR" sz="1200" dirty="0">
                <a:latin typeface="Ubuntu Mono" panose="020B0509030602030204" pitchFamily="49" charset="0"/>
              </a:rPr>
              <a:t>}</a:t>
            </a:r>
          </a:p>
          <a:p>
            <a:pPr marL="914400" lvl="2" indent="0" defTabSz="914400">
              <a:lnSpc>
                <a:spcPct val="90000"/>
              </a:lnSpc>
              <a:buFont typeface="Arial" panose="020B0604020202020204" pitchFamily="34" charset="0"/>
              <a:buNone/>
            </a:pPr>
            <a:r>
              <a:rPr lang="en-US" altLang="ko-KR" sz="1200" dirty="0">
                <a:latin typeface="Ubuntu Mono" panose="020B0509030602030204" pitchFamily="49" charset="0"/>
              </a:rPr>
              <a:t>deposit(</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 {</a:t>
            </a:r>
            <a:br>
              <a:rPr lang="en-US" altLang="ko-KR" sz="1200" dirty="0">
                <a:latin typeface="Ubuntu Mono" panose="020B0509030602030204" pitchFamily="49" charset="0"/>
              </a:rPr>
            </a:br>
            <a:r>
              <a:rPr lang="en-US" altLang="ko-KR" sz="1200" dirty="0">
                <a:latin typeface="Ubuntu Mono" panose="020B0509030602030204" pitchFamily="49" charset="0"/>
              </a:rPr>
              <a:t>   acct = </a:t>
            </a:r>
            <a:r>
              <a:rPr lang="en-US" altLang="ko-KR" sz="1200" dirty="0" err="1">
                <a:latin typeface="Ubuntu Mono" panose="020B0509030602030204" pitchFamily="49" charset="0"/>
              </a:rPr>
              <a:t>getAccount</a:t>
            </a:r>
            <a:r>
              <a:rPr lang="en-US" altLang="ko-KR" sz="1200" dirty="0">
                <a:latin typeface="Ubuntu Mono" panose="020B0509030602030204" pitchFamily="49" charset="0"/>
              </a:rPr>
              <a:t>(</a:t>
            </a:r>
            <a:r>
              <a:rPr lang="en-US" altLang="ko-KR" sz="1200" dirty="0" err="1">
                <a:latin typeface="Ubuntu Mono" panose="020B0509030602030204" pitchFamily="49" charset="0"/>
              </a:rPr>
              <a:t>acctId</a:t>
            </a:r>
            <a:r>
              <a:rPr lang="en-US" altLang="ko-KR" sz="1200" dirty="0">
                <a:latin typeface="Ubuntu Mono" panose="020B0509030602030204" pitchFamily="49" charset="0"/>
              </a:rPr>
              <a:t>);	</a:t>
            </a:r>
            <a:r>
              <a:rPr lang="en-US" altLang="ko-KR" sz="1200" dirty="0">
                <a:solidFill>
                  <a:srgbClr val="00B050"/>
                </a:solidFill>
                <a:latin typeface="Ubuntu Mono" panose="020B0509030602030204" pitchFamily="49" charset="0"/>
              </a:rPr>
              <a:t>/* May use disk I/O */</a:t>
            </a:r>
            <a:br>
              <a:rPr lang="en-US" altLang="ko-KR" sz="1200" dirty="0">
                <a:solidFill>
                  <a:srgbClr val="00B050"/>
                </a:solidFill>
                <a:latin typeface="Ubuntu Mono" panose="020B0509030602030204" pitchFamily="49" charset="0"/>
              </a:rPr>
            </a:br>
            <a:r>
              <a:rPr lang="en-US" altLang="ko-KR" sz="1200" dirty="0">
                <a:latin typeface="Ubuntu Mono" panose="020B0509030602030204" pitchFamily="49" charset="0"/>
              </a:rPr>
              <a:t>   acct-&gt;balance += amount;	</a:t>
            </a:r>
            <a:br>
              <a:rPr lang="en-US" altLang="ko-KR" sz="1200" dirty="0">
                <a:latin typeface="Ubuntu Mono" panose="020B0509030602030204" pitchFamily="49" charset="0"/>
              </a:rPr>
            </a:br>
            <a:r>
              <a:rPr lang="en-US" altLang="ko-KR" sz="1200" dirty="0">
                <a:latin typeface="Ubuntu Mono" panose="020B0509030602030204" pitchFamily="49" charset="0"/>
              </a:rPr>
              <a:t>   </a:t>
            </a:r>
            <a:r>
              <a:rPr lang="en-US" altLang="ko-KR" sz="1200" dirty="0" err="1">
                <a:latin typeface="Ubuntu Mono" panose="020B0509030602030204" pitchFamily="49" charset="0"/>
              </a:rPr>
              <a:t>storeAccount</a:t>
            </a:r>
            <a:r>
              <a:rPr lang="en-US" altLang="ko-KR" sz="1200" dirty="0">
                <a:latin typeface="Ubuntu Mono" panose="020B0509030602030204" pitchFamily="49" charset="0"/>
              </a:rPr>
              <a:t>(acct);		</a:t>
            </a:r>
            <a:r>
              <a:rPr lang="en-US" altLang="ko-KR" sz="1200" dirty="0">
                <a:solidFill>
                  <a:srgbClr val="00B050"/>
                </a:solidFill>
                <a:latin typeface="Ubuntu Mono" panose="020B0509030602030204" pitchFamily="49" charset="0"/>
              </a:rPr>
              <a:t>/* Involves disk I/O */</a:t>
            </a:r>
            <a:br>
              <a:rPr lang="en-US" altLang="ko-KR" sz="1200" dirty="0">
                <a:latin typeface="Ubuntu Mono" panose="020B0509030602030204" pitchFamily="49" charset="0"/>
              </a:rPr>
            </a:br>
            <a:r>
              <a:rPr lang="en-US" altLang="ko-KR" sz="1200" dirty="0">
                <a:latin typeface="Ubuntu Mono" panose="020B0509030602030204" pitchFamily="49" charset="0"/>
              </a:rPr>
              <a:t>}</a:t>
            </a:r>
          </a:p>
          <a:p>
            <a:pPr defTabSz="914400"/>
            <a:r>
              <a:rPr lang="en-US" altLang="ko-KR" sz="1600" dirty="0"/>
              <a:t>Is this fast enough?</a:t>
            </a:r>
          </a:p>
          <a:p>
            <a:pPr lvl="1" defTabSz="914400"/>
            <a:r>
              <a:rPr lang="en-US" altLang="ko-KR" sz="1400" dirty="0"/>
              <a:t>More than one request being processed at once</a:t>
            </a:r>
          </a:p>
          <a:p>
            <a:pPr defTabSz="914400"/>
            <a:r>
              <a:rPr lang="en-US" altLang="ko-KR" sz="1600" dirty="0"/>
              <a:t>How could we speed this up?</a:t>
            </a:r>
          </a:p>
          <a:p>
            <a:pPr lvl="1" defTabSz="914400"/>
            <a:r>
              <a:rPr lang="en-US" altLang="ko-KR" sz="1400" dirty="0"/>
              <a:t>Multiple threads</a:t>
            </a:r>
            <a:endParaRPr lang="ko-KR" altLang="en-US" sz="1400" dirty="0"/>
          </a:p>
        </p:txBody>
      </p:sp>
      <p:grpSp>
        <p:nvGrpSpPr>
          <p:cNvPr id="43" name="Group 42">
            <a:extLst>
              <a:ext uri="{FF2B5EF4-FFF2-40B4-BE49-F238E27FC236}">
                <a16:creationId xmlns:a16="http://schemas.microsoft.com/office/drawing/2014/main" id="{CC5F7522-C91D-734F-94C6-291C23A4B5DB}"/>
              </a:ext>
            </a:extLst>
          </p:cNvPr>
          <p:cNvGrpSpPr/>
          <p:nvPr/>
        </p:nvGrpSpPr>
        <p:grpSpPr>
          <a:xfrm>
            <a:off x="5268691" y="1591701"/>
            <a:ext cx="3324301" cy="2321648"/>
            <a:chOff x="5268691" y="1591701"/>
            <a:chExt cx="3324301" cy="2321648"/>
          </a:xfrm>
        </p:grpSpPr>
        <p:pic>
          <p:nvPicPr>
            <p:cNvPr id="150" name="Picture 2" descr="IconExperience » V-Collection » Atm Icon">
              <a:extLst>
                <a:ext uri="{FF2B5EF4-FFF2-40B4-BE49-F238E27FC236}">
                  <a16:creationId xmlns:a16="http://schemas.microsoft.com/office/drawing/2014/main" id="{CC244DF7-996B-A649-86F0-6DAA0FEF22E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97003" y="2756882"/>
              <a:ext cx="495989" cy="495988"/>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50">
              <a:extLst>
                <a:ext uri="{FF2B5EF4-FFF2-40B4-BE49-F238E27FC236}">
                  <a16:creationId xmlns:a16="http://schemas.microsoft.com/office/drawing/2014/main" id="{36ED7DC7-CCF8-4549-8EAB-F85A8135FA4B}"/>
                </a:ext>
              </a:extLst>
            </p:cNvPr>
            <p:cNvGrpSpPr/>
            <p:nvPr/>
          </p:nvGrpSpPr>
          <p:grpSpPr>
            <a:xfrm>
              <a:off x="5927192" y="2497335"/>
              <a:ext cx="640984" cy="436968"/>
              <a:chOff x="5124426" y="2685113"/>
              <a:chExt cx="1032310" cy="703740"/>
            </a:xfrm>
          </p:grpSpPr>
          <p:sp>
            <p:nvSpPr>
              <p:cNvPr id="193" name="Freeform 69">
                <a:extLst>
                  <a:ext uri="{FF2B5EF4-FFF2-40B4-BE49-F238E27FC236}">
                    <a16:creationId xmlns:a16="http://schemas.microsoft.com/office/drawing/2014/main" id="{F25B11AA-209C-994C-A4BD-746C94E12BBE}"/>
                  </a:ext>
                </a:extLst>
              </p:cNvPr>
              <p:cNvSpPr>
                <a:spLocks/>
              </p:cNvSpPr>
              <p:nvPr/>
            </p:nvSpPr>
            <p:spPr bwMode="auto">
              <a:xfrm rot="19288668">
                <a:off x="5124426" y="3017180"/>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94" name="Freeform 70">
                <a:extLst>
                  <a:ext uri="{FF2B5EF4-FFF2-40B4-BE49-F238E27FC236}">
                    <a16:creationId xmlns:a16="http://schemas.microsoft.com/office/drawing/2014/main" id="{2E5651F3-3182-DF45-AF0A-A3F03E1AFA58}"/>
                  </a:ext>
                </a:extLst>
              </p:cNvPr>
              <p:cNvSpPr>
                <a:spLocks/>
              </p:cNvSpPr>
              <p:nvPr/>
            </p:nvSpPr>
            <p:spPr bwMode="auto">
              <a:xfrm rot="8288181">
                <a:off x="5210451" y="3202464"/>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195" name="Group 194">
                <a:extLst>
                  <a:ext uri="{FF2B5EF4-FFF2-40B4-BE49-F238E27FC236}">
                    <a16:creationId xmlns:a16="http://schemas.microsoft.com/office/drawing/2014/main" id="{9F4F3EAF-C833-C447-BDF2-E5ADA28B77A8}"/>
                  </a:ext>
                </a:extLst>
              </p:cNvPr>
              <p:cNvGrpSpPr/>
              <p:nvPr/>
            </p:nvGrpSpPr>
            <p:grpSpPr>
              <a:xfrm>
                <a:off x="5182037" y="2685113"/>
                <a:ext cx="561666" cy="617832"/>
                <a:chOff x="6648158" y="4761124"/>
                <a:chExt cx="850921" cy="936013"/>
              </a:xfrm>
            </p:grpSpPr>
            <p:sp>
              <p:nvSpPr>
                <p:cNvPr id="196" name="Rectangle 195">
                  <a:extLst>
                    <a:ext uri="{FF2B5EF4-FFF2-40B4-BE49-F238E27FC236}">
                      <a16:creationId xmlns:a16="http://schemas.microsoft.com/office/drawing/2014/main" id="{9A8E6190-9422-0143-8BD3-3B149A1171BA}"/>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7" name="Graphic 196" descr="Money with solid fill">
                  <a:extLst>
                    <a:ext uri="{FF2B5EF4-FFF2-40B4-BE49-F238E27FC236}">
                      <a16:creationId xmlns:a16="http://schemas.microsoft.com/office/drawing/2014/main" id="{022D93AC-ADBA-AE43-826D-E50C635C8FF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grpSp>
          <p:nvGrpSpPr>
            <p:cNvPr id="152" name="Group 151">
              <a:extLst>
                <a:ext uri="{FF2B5EF4-FFF2-40B4-BE49-F238E27FC236}">
                  <a16:creationId xmlns:a16="http://schemas.microsoft.com/office/drawing/2014/main" id="{A1F5751B-912F-1B4B-9130-EE7217345388}"/>
                </a:ext>
              </a:extLst>
            </p:cNvPr>
            <p:cNvGrpSpPr/>
            <p:nvPr/>
          </p:nvGrpSpPr>
          <p:grpSpPr>
            <a:xfrm>
              <a:off x="5803515" y="1844878"/>
              <a:ext cx="605065" cy="456680"/>
              <a:chOff x="4838266" y="1723461"/>
              <a:chExt cx="974464" cy="735487"/>
            </a:xfrm>
          </p:grpSpPr>
          <p:sp>
            <p:nvSpPr>
              <p:cNvPr id="188" name="Freeform 44">
                <a:extLst>
                  <a:ext uri="{FF2B5EF4-FFF2-40B4-BE49-F238E27FC236}">
                    <a16:creationId xmlns:a16="http://schemas.microsoft.com/office/drawing/2014/main" id="{C0EC0B19-13A5-EE40-918C-A3EF7BC6B82A}"/>
                  </a:ext>
                </a:extLst>
              </p:cNvPr>
              <p:cNvSpPr>
                <a:spLocks/>
              </p:cNvSpPr>
              <p:nvPr/>
            </p:nvSpPr>
            <p:spPr bwMode="auto">
              <a:xfrm>
                <a:off x="4866445" y="2085423"/>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9" name="Freeform 49">
                <a:extLst>
                  <a:ext uri="{FF2B5EF4-FFF2-40B4-BE49-F238E27FC236}">
                    <a16:creationId xmlns:a16="http://schemas.microsoft.com/office/drawing/2014/main" id="{17D66E46-E6D0-E24F-B64D-CD02DCE1DBCE}"/>
                  </a:ext>
                </a:extLst>
              </p:cNvPr>
              <p:cNvSpPr>
                <a:spLocks/>
              </p:cNvSpPr>
              <p:nvPr/>
            </p:nvSpPr>
            <p:spPr bwMode="auto">
              <a:xfrm rot="10800000">
                <a:off x="4838266" y="2272559"/>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190" name="Group 189">
                <a:extLst>
                  <a:ext uri="{FF2B5EF4-FFF2-40B4-BE49-F238E27FC236}">
                    <a16:creationId xmlns:a16="http://schemas.microsoft.com/office/drawing/2014/main" id="{EE8848CD-AFE9-F149-961B-C24C746724A7}"/>
                  </a:ext>
                </a:extLst>
              </p:cNvPr>
              <p:cNvGrpSpPr/>
              <p:nvPr/>
            </p:nvGrpSpPr>
            <p:grpSpPr>
              <a:xfrm>
                <a:off x="5058754" y="1723461"/>
                <a:ext cx="561666" cy="617832"/>
                <a:chOff x="6648158" y="4761124"/>
                <a:chExt cx="850921" cy="936013"/>
              </a:xfrm>
            </p:grpSpPr>
            <p:sp>
              <p:nvSpPr>
                <p:cNvPr id="191" name="Rectangle 190">
                  <a:extLst>
                    <a:ext uri="{FF2B5EF4-FFF2-40B4-BE49-F238E27FC236}">
                      <a16:creationId xmlns:a16="http://schemas.microsoft.com/office/drawing/2014/main" id="{55A80024-2284-824E-867D-8ED2158F0D5D}"/>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2" name="Graphic 191" descr="Money with solid fill">
                  <a:extLst>
                    <a:ext uri="{FF2B5EF4-FFF2-40B4-BE49-F238E27FC236}">
                      <a16:creationId xmlns:a16="http://schemas.microsoft.com/office/drawing/2014/main" id="{9890DCD2-0985-504E-8FEA-A9DD033EA7E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grpSp>
          <p:nvGrpSpPr>
            <p:cNvPr id="153" name="Group 152">
              <a:extLst>
                <a:ext uri="{FF2B5EF4-FFF2-40B4-BE49-F238E27FC236}">
                  <a16:creationId xmlns:a16="http://schemas.microsoft.com/office/drawing/2014/main" id="{06365DE1-6EC0-784D-A413-8E04FCFD0539}"/>
                </a:ext>
              </a:extLst>
            </p:cNvPr>
            <p:cNvGrpSpPr/>
            <p:nvPr/>
          </p:nvGrpSpPr>
          <p:grpSpPr>
            <a:xfrm>
              <a:off x="7002527" y="2825268"/>
              <a:ext cx="487745" cy="507445"/>
              <a:chOff x="6500840" y="2931154"/>
              <a:chExt cx="785519" cy="817245"/>
            </a:xfrm>
          </p:grpSpPr>
          <p:sp>
            <p:nvSpPr>
              <p:cNvPr id="183" name="Freeform 63">
                <a:extLst>
                  <a:ext uri="{FF2B5EF4-FFF2-40B4-BE49-F238E27FC236}">
                    <a16:creationId xmlns:a16="http://schemas.microsoft.com/office/drawing/2014/main" id="{E851BFAC-3090-7942-B334-13D6DDE7D612}"/>
                  </a:ext>
                </a:extLst>
              </p:cNvPr>
              <p:cNvSpPr>
                <a:spLocks/>
              </p:cNvSpPr>
              <p:nvPr/>
            </p:nvSpPr>
            <p:spPr bwMode="auto">
              <a:xfrm rot="5100375">
                <a:off x="6351191" y="3246582"/>
                <a:ext cx="817245" cy="186389"/>
              </a:xfrm>
              <a:custGeom>
                <a:avLst/>
                <a:gdLst>
                  <a:gd name="T0" fmla="*/ 0 w 1008"/>
                  <a:gd name="T1" fmla="*/ 177800 h 208"/>
                  <a:gd name="T2" fmla="*/ 758371 w 1008"/>
                  <a:gd name="T3" fmla="*/ 25400 h 208"/>
                  <a:gd name="T4" fmla="*/ 14478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4" name="Freeform 64">
                <a:extLst>
                  <a:ext uri="{FF2B5EF4-FFF2-40B4-BE49-F238E27FC236}">
                    <a16:creationId xmlns:a16="http://schemas.microsoft.com/office/drawing/2014/main" id="{051D4817-A6EC-FF42-A97B-065021017832}"/>
                  </a:ext>
                </a:extLst>
              </p:cNvPr>
              <p:cNvSpPr>
                <a:spLocks/>
              </p:cNvSpPr>
              <p:nvPr/>
            </p:nvSpPr>
            <p:spPr bwMode="auto">
              <a:xfrm rot="15900375">
                <a:off x="6185412" y="3246582"/>
                <a:ext cx="817245" cy="186389"/>
              </a:xfrm>
              <a:custGeom>
                <a:avLst/>
                <a:gdLst>
                  <a:gd name="T0" fmla="*/ 0 w 1008"/>
                  <a:gd name="T1" fmla="*/ 177800 h 208"/>
                  <a:gd name="T2" fmla="*/ 758371 w 1008"/>
                  <a:gd name="T3" fmla="*/ 25400 h 208"/>
                  <a:gd name="T4" fmla="*/ 14478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185" name="Group 184">
                <a:extLst>
                  <a:ext uri="{FF2B5EF4-FFF2-40B4-BE49-F238E27FC236}">
                    <a16:creationId xmlns:a16="http://schemas.microsoft.com/office/drawing/2014/main" id="{3F6588B4-D6FF-2743-A46D-044DC5AF425D}"/>
                  </a:ext>
                </a:extLst>
              </p:cNvPr>
              <p:cNvGrpSpPr/>
              <p:nvPr/>
            </p:nvGrpSpPr>
            <p:grpSpPr>
              <a:xfrm>
                <a:off x="6724693" y="2946691"/>
                <a:ext cx="561666" cy="617832"/>
                <a:chOff x="6648158" y="4761124"/>
                <a:chExt cx="850921" cy="936013"/>
              </a:xfrm>
            </p:grpSpPr>
            <p:sp>
              <p:nvSpPr>
                <p:cNvPr id="186" name="Rectangle 185">
                  <a:extLst>
                    <a:ext uri="{FF2B5EF4-FFF2-40B4-BE49-F238E27FC236}">
                      <a16:creationId xmlns:a16="http://schemas.microsoft.com/office/drawing/2014/main" id="{70C9427F-BE87-D24C-B832-A4DD5012ADC3}"/>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descr="Money with solid fill">
                  <a:extLst>
                    <a:ext uri="{FF2B5EF4-FFF2-40B4-BE49-F238E27FC236}">
                      <a16:creationId xmlns:a16="http://schemas.microsoft.com/office/drawing/2014/main" id="{84810775-0CA0-CB45-ADED-6DA77B0008C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grpSp>
          <p:nvGrpSpPr>
            <p:cNvPr id="154" name="Group 153">
              <a:extLst>
                <a:ext uri="{FF2B5EF4-FFF2-40B4-BE49-F238E27FC236}">
                  <a16:creationId xmlns:a16="http://schemas.microsoft.com/office/drawing/2014/main" id="{FEE772D2-4FBE-FF4A-B27F-FC97FEBD9301}"/>
                </a:ext>
              </a:extLst>
            </p:cNvPr>
            <p:cNvGrpSpPr/>
            <p:nvPr/>
          </p:nvGrpSpPr>
          <p:grpSpPr>
            <a:xfrm>
              <a:off x="7608306" y="2296790"/>
              <a:ext cx="568127" cy="476896"/>
              <a:chOff x="7070841" y="2193131"/>
              <a:chExt cx="914974" cy="768046"/>
            </a:xfrm>
          </p:grpSpPr>
          <p:sp>
            <p:nvSpPr>
              <p:cNvPr id="178" name="Freeform 55">
                <a:extLst>
                  <a:ext uri="{FF2B5EF4-FFF2-40B4-BE49-F238E27FC236}">
                    <a16:creationId xmlns:a16="http://schemas.microsoft.com/office/drawing/2014/main" id="{078E1323-1534-8C46-9719-35A17EEDD911}"/>
                  </a:ext>
                </a:extLst>
              </p:cNvPr>
              <p:cNvSpPr>
                <a:spLocks/>
              </p:cNvSpPr>
              <p:nvPr/>
            </p:nvSpPr>
            <p:spPr bwMode="auto">
              <a:xfrm rot="1001955">
                <a:off x="7170361" y="2614536"/>
                <a:ext cx="815454" cy="186389"/>
              </a:xfrm>
              <a:custGeom>
                <a:avLst/>
                <a:gdLst>
                  <a:gd name="T0" fmla="*/ 0 w 1008"/>
                  <a:gd name="T1" fmla="*/ 177800 h 208"/>
                  <a:gd name="T2" fmla="*/ 756708 w 1008"/>
                  <a:gd name="T3" fmla="*/ 25400 h 208"/>
                  <a:gd name="T4" fmla="*/ 1444625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79" name="Freeform 58">
                <a:extLst>
                  <a:ext uri="{FF2B5EF4-FFF2-40B4-BE49-F238E27FC236}">
                    <a16:creationId xmlns:a16="http://schemas.microsoft.com/office/drawing/2014/main" id="{9861D939-5AF0-AF48-8F4F-D9C923E43723}"/>
                  </a:ext>
                </a:extLst>
              </p:cNvPr>
              <p:cNvSpPr>
                <a:spLocks/>
              </p:cNvSpPr>
              <p:nvPr/>
            </p:nvSpPr>
            <p:spPr bwMode="auto">
              <a:xfrm rot="11634162">
                <a:off x="7070841" y="2774788"/>
                <a:ext cx="776025" cy="186389"/>
              </a:xfrm>
              <a:custGeom>
                <a:avLst/>
                <a:gdLst>
                  <a:gd name="T0" fmla="*/ 0 w 1008"/>
                  <a:gd name="T1" fmla="*/ 177800 h 208"/>
                  <a:gd name="T2" fmla="*/ 720120 w 1008"/>
                  <a:gd name="T3" fmla="*/ 25400 h 208"/>
                  <a:gd name="T4" fmla="*/ 1374775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180" name="Group 179">
                <a:extLst>
                  <a:ext uri="{FF2B5EF4-FFF2-40B4-BE49-F238E27FC236}">
                    <a16:creationId xmlns:a16="http://schemas.microsoft.com/office/drawing/2014/main" id="{8482FF36-23C2-F64F-A5A1-850F80F49B47}"/>
                  </a:ext>
                </a:extLst>
              </p:cNvPr>
              <p:cNvGrpSpPr/>
              <p:nvPr/>
            </p:nvGrpSpPr>
            <p:grpSpPr>
              <a:xfrm>
                <a:off x="7342221" y="2193131"/>
                <a:ext cx="561666" cy="617832"/>
                <a:chOff x="6648158" y="4761124"/>
                <a:chExt cx="850921" cy="936013"/>
              </a:xfrm>
            </p:grpSpPr>
            <p:sp>
              <p:nvSpPr>
                <p:cNvPr id="181" name="Rectangle 180">
                  <a:extLst>
                    <a:ext uri="{FF2B5EF4-FFF2-40B4-BE49-F238E27FC236}">
                      <a16:creationId xmlns:a16="http://schemas.microsoft.com/office/drawing/2014/main" id="{AC67A9C6-CAA6-724B-BB3C-1C9BFD61DB7C}"/>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Graphic 181" descr="Money with solid fill">
                  <a:extLst>
                    <a:ext uri="{FF2B5EF4-FFF2-40B4-BE49-F238E27FC236}">
                      <a16:creationId xmlns:a16="http://schemas.microsoft.com/office/drawing/2014/main" id="{1E63C389-AE6F-454C-AE4F-A3213ADF380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pic>
          <p:nvPicPr>
            <p:cNvPr id="155" name="Picture 2" descr="IconExperience » V-Collection » Atm Icon">
              <a:extLst>
                <a:ext uri="{FF2B5EF4-FFF2-40B4-BE49-F238E27FC236}">
                  <a16:creationId xmlns:a16="http://schemas.microsoft.com/office/drawing/2014/main" id="{AD18A95C-719B-A347-A7A9-2F5FAF354AE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74123" y="3417361"/>
              <a:ext cx="495989" cy="49598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IconExperience » V-Collection » Atm Icon">
              <a:extLst>
                <a:ext uri="{FF2B5EF4-FFF2-40B4-BE49-F238E27FC236}">
                  <a16:creationId xmlns:a16="http://schemas.microsoft.com/office/drawing/2014/main" id="{09D523C1-0F23-5342-83B1-E1B8796584B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509427" y="3002380"/>
              <a:ext cx="495989" cy="495988"/>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IconExperience » V-Collection » Atm Icon">
              <a:extLst>
                <a:ext uri="{FF2B5EF4-FFF2-40B4-BE49-F238E27FC236}">
                  <a16:creationId xmlns:a16="http://schemas.microsoft.com/office/drawing/2014/main" id="{51BD9335-F448-B54E-A874-5A6759DD53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68691" y="1953216"/>
              <a:ext cx="495989" cy="495988"/>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157" descr="Bank with solid fill">
              <a:extLst>
                <a:ext uri="{FF2B5EF4-FFF2-40B4-BE49-F238E27FC236}">
                  <a16:creationId xmlns:a16="http://schemas.microsoft.com/office/drawing/2014/main" id="{25B4CD65-9D34-9E4A-A7C4-5B5F279C15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423" y="1591701"/>
              <a:ext cx="687002" cy="624547"/>
            </a:xfrm>
            <a:prstGeom prst="rect">
              <a:avLst/>
            </a:prstGeom>
          </p:spPr>
        </p:pic>
        <p:grpSp>
          <p:nvGrpSpPr>
            <p:cNvPr id="159" name="Group 158">
              <a:extLst>
                <a:ext uri="{FF2B5EF4-FFF2-40B4-BE49-F238E27FC236}">
                  <a16:creationId xmlns:a16="http://schemas.microsoft.com/office/drawing/2014/main" id="{DF7676B5-DCE0-0643-BB22-264878D4C002}"/>
                </a:ext>
              </a:extLst>
            </p:cNvPr>
            <p:cNvGrpSpPr/>
            <p:nvPr/>
          </p:nvGrpSpPr>
          <p:grpSpPr>
            <a:xfrm>
              <a:off x="6619427" y="2036463"/>
              <a:ext cx="875004" cy="693651"/>
              <a:chOff x="6050086" y="2174484"/>
              <a:chExt cx="875004" cy="693651"/>
            </a:xfrm>
          </p:grpSpPr>
          <p:grpSp>
            <p:nvGrpSpPr>
              <p:cNvPr id="160" name="Group 159">
                <a:extLst>
                  <a:ext uri="{FF2B5EF4-FFF2-40B4-BE49-F238E27FC236}">
                    <a16:creationId xmlns:a16="http://schemas.microsoft.com/office/drawing/2014/main" id="{F24207A4-90E2-514D-8809-0D56A90B79C6}"/>
                  </a:ext>
                </a:extLst>
              </p:cNvPr>
              <p:cNvGrpSpPr/>
              <p:nvPr/>
            </p:nvGrpSpPr>
            <p:grpSpPr>
              <a:xfrm>
                <a:off x="6693707" y="2174484"/>
                <a:ext cx="231383" cy="605388"/>
                <a:chOff x="6712542" y="2110918"/>
                <a:chExt cx="279973" cy="732520"/>
              </a:xfrm>
            </p:grpSpPr>
            <p:sp>
              <p:nvSpPr>
                <p:cNvPr id="176" name="Rectangle 175">
                  <a:extLst>
                    <a:ext uri="{FF2B5EF4-FFF2-40B4-BE49-F238E27FC236}">
                      <a16:creationId xmlns:a16="http://schemas.microsoft.com/office/drawing/2014/main" id="{2A7EDDE4-D20B-6545-A120-D9D45496B38E}"/>
                    </a:ext>
                  </a:extLst>
                </p:cNvPr>
                <p:cNvSpPr/>
                <p:nvPr/>
              </p:nvSpPr>
              <p:spPr>
                <a:xfrm flipH="1">
                  <a:off x="6746140" y="2279671"/>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Graphic 176" descr="Computer with solid fill">
                  <a:extLst>
                    <a:ext uri="{FF2B5EF4-FFF2-40B4-BE49-F238E27FC236}">
                      <a16:creationId xmlns:a16="http://schemas.microsoft.com/office/drawing/2014/main" id="{D26E1CB2-3E61-1942-AB08-E12F49CF10CC}"/>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flipH="1">
                  <a:off x="6712542" y="2110918"/>
                  <a:ext cx="279973" cy="732520"/>
                </a:xfrm>
                <a:prstGeom prst="rect">
                  <a:avLst/>
                </a:prstGeom>
              </p:spPr>
            </p:pic>
          </p:grpSp>
          <p:grpSp>
            <p:nvGrpSpPr>
              <p:cNvPr id="161" name="Group 160">
                <a:extLst>
                  <a:ext uri="{FF2B5EF4-FFF2-40B4-BE49-F238E27FC236}">
                    <a16:creationId xmlns:a16="http://schemas.microsoft.com/office/drawing/2014/main" id="{8355659C-D364-DE43-BE17-F1C11F6B7077}"/>
                  </a:ext>
                </a:extLst>
              </p:cNvPr>
              <p:cNvGrpSpPr/>
              <p:nvPr/>
            </p:nvGrpSpPr>
            <p:grpSpPr>
              <a:xfrm>
                <a:off x="6587326" y="2216875"/>
                <a:ext cx="231383" cy="605388"/>
                <a:chOff x="6606163" y="2153309"/>
                <a:chExt cx="279973" cy="732520"/>
              </a:xfrm>
            </p:grpSpPr>
            <p:sp>
              <p:nvSpPr>
                <p:cNvPr id="174" name="Rectangle 173">
                  <a:extLst>
                    <a:ext uri="{FF2B5EF4-FFF2-40B4-BE49-F238E27FC236}">
                      <a16:creationId xmlns:a16="http://schemas.microsoft.com/office/drawing/2014/main" id="{D191B447-2BE6-974C-BE8F-D142924BA20C}"/>
                    </a:ext>
                  </a:extLst>
                </p:cNvPr>
                <p:cNvSpPr/>
                <p:nvPr/>
              </p:nvSpPr>
              <p:spPr>
                <a:xfrm flipH="1">
                  <a:off x="6639749" y="2322063"/>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5" name="Graphic 174" descr="Computer with solid fill">
                  <a:extLst>
                    <a:ext uri="{FF2B5EF4-FFF2-40B4-BE49-F238E27FC236}">
                      <a16:creationId xmlns:a16="http://schemas.microsoft.com/office/drawing/2014/main" id="{9034A6D2-AD92-2344-95DC-193B8036FF2C}"/>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flipH="1">
                  <a:off x="6606163" y="2153309"/>
                  <a:ext cx="279973" cy="732520"/>
                </a:xfrm>
                <a:prstGeom prst="rect">
                  <a:avLst/>
                </a:prstGeom>
              </p:spPr>
            </p:pic>
          </p:grpSp>
          <p:grpSp>
            <p:nvGrpSpPr>
              <p:cNvPr id="162" name="Group 161">
                <a:extLst>
                  <a:ext uri="{FF2B5EF4-FFF2-40B4-BE49-F238E27FC236}">
                    <a16:creationId xmlns:a16="http://schemas.microsoft.com/office/drawing/2014/main" id="{88278BE7-8C5E-9143-B409-3D1FD8DCAECF}"/>
                  </a:ext>
                </a:extLst>
              </p:cNvPr>
              <p:cNvGrpSpPr/>
              <p:nvPr/>
            </p:nvGrpSpPr>
            <p:grpSpPr>
              <a:xfrm>
                <a:off x="6480934" y="2259267"/>
                <a:ext cx="231383" cy="605388"/>
                <a:chOff x="6499771" y="2195701"/>
                <a:chExt cx="279973" cy="732520"/>
              </a:xfrm>
            </p:grpSpPr>
            <p:sp>
              <p:nvSpPr>
                <p:cNvPr id="172" name="Rectangle 171">
                  <a:extLst>
                    <a:ext uri="{FF2B5EF4-FFF2-40B4-BE49-F238E27FC236}">
                      <a16:creationId xmlns:a16="http://schemas.microsoft.com/office/drawing/2014/main" id="{FF469948-86A8-8240-B7F6-F83FAEB86BC1}"/>
                    </a:ext>
                  </a:extLst>
                </p:cNvPr>
                <p:cNvSpPr/>
                <p:nvPr/>
              </p:nvSpPr>
              <p:spPr>
                <a:xfrm flipH="1">
                  <a:off x="6533358" y="2364456"/>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 name="Graphic 172" descr="Computer with solid fill">
                  <a:extLst>
                    <a:ext uri="{FF2B5EF4-FFF2-40B4-BE49-F238E27FC236}">
                      <a16:creationId xmlns:a16="http://schemas.microsoft.com/office/drawing/2014/main" id="{3644B188-1B5F-6048-A5BB-22652FEF3AD0}"/>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flipH="1">
                  <a:off x="6499771" y="2195701"/>
                  <a:ext cx="279973" cy="732520"/>
                </a:xfrm>
                <a:prstGeom prst="rect">
                  <a:avLst/>
                </a:prstGeom>
              </p:spPr>
            </p:pic>
          </p:grpSp>
          <p:grpSp>
            <p:nvGrpSpPr>
              <p:cNvPr id="163" name="Group 162">
                <a:extLst>
                  <a:ext uri="{FF2B5EF4-FFF2-40B4-BE49-F238E27FC236}">
                    <a16:creationId xmlns:a16="http://schemas.microsoft.com/office/drawing/2014/main" id="{CC99495B-DCFF-E743-97CC-76C4607BA862}"/>
                  </a:ext>
                </a:extLst>
              </p:cNvPr>
              <p:cNvGrpSpPr/>
              <p:nvPr/>
            </p:nvGrpSpPr>
            <p:grpSpPr>
              <a:xfrm>
                <a:off x="6050086" y="2177962"/>
                <a:ext cx="231383" cy="605388"/>
                <a:chOff x="6025772" y="2114396"/>
                <a:chExt cx="279972" cy="732520"/>
              </a:xfrm>
            </p:grpSpPr>
            <p:sp>
              <p:nvSpPr>
                <p:cNvPr id="170" name="Rectangle 169">
                  <a:extLst>
                    <a:ext uri="{FF2B5EF4-FFF2-40B4-BE49-F238E27FC236}">
                      <a16:creationId xmlns:a16="http://schemas.microsoft.com/office/drawing/2014/main" id="{6D1E62C0-B3D7-664D-9749-672CC1F4D014}"/>
                    </a:ext>
                  </a:extLst>
                </p:cNvPr>
                <p:cNvSpPr/>
                <p:nvPr/>
              </p:nvSpPr>
              <p:spPr>
                <a:xfrm>
                  <a:off x="6074630" y="2283151"/>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Graphic 170" descr="Computer with solid fill">
                  <a:extLst>
                    <a:ext uri="{FF2B5EF4-FFF2-40B4-BE49-F238E27FC236}">
                      <a16:creationId xmlns:a16="http://schemas.microsoft.com/office/drawing/2014/main" id="{86C6D762-1E55-F64D-B75C-582FA2F2C4CD}"/>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a:off x="6025772" y="2114396"/>
                  <a:ext cx="279972" cy="732520"/>
                </a:xfrm>
                <a:prstGeom prst="rect">
                  <a:avLst/>
                </a:prstGeom>
              </p:spPr>
            </p:pic>
          </p:grpSp>
          <p:grpSp>
            <p:nvGrpSpPr>
              <p:cNvPr id="164" name="Group 163">
                <a:extLst>
                  <a:ext uri="{FF2B5EF4-FFF2-40B4-BE49-F238E27FC236}">
                    <a16:creationId xmlns:a16="http://schemas.microsoft.com/office/drawing/2014/main" id="{A79CFB00-35B4-914C-A717-6F14F8527E8C}"/>
                  </a:ext>
                </a:extLst>
              </p:cNvPr>
              <p:cNvGrpSpPr/>
              <p:nvPr/>
            </p:nvGrpSpPr>
            <p:grpSpPr>
              <a:xfrm>
                <a:off x="6156477" y="2220355"/>
                <a:ext cx="231383" cy="605388"/>
                <a:chOff x="6132163" y="2156789"/>
                <a:chExt cx="279972" cy="732520"/>
              </a:xfrm>
            </p:grpSpPr>
            <p:sp>
              <p:nvSpPr>
                <p:cNvPr id="168" name="Rectangle 167">
                  <a:extLst>
                    <a:ext uri="{FF2B5EF4-FFF2-40B4-BE49-F238E27FC236}">
                      <a16:creationId xmlns:a16="http://schemas.microsoft.com/office/drawing/2014/main" id="{C873A46C-729D-C148-97AD-030069509720}"/>
                    </a:ext>
                  </a:extLst>
                </p:cNvPr>
                <p:cNvSpPr/>
                <p:nvPr/>
              </p:nvSpPr>
              <p:spPr>
                <a:xfrm>
                  <a:off x="6181021" y="2325543"/>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Graphic 168" descr="Computer with solid fill">
                  <a:extLst>
                    <a:ext uri="{FF2B5EF4-FFF2-40B4-BE49-F238E27FC236}">
                      <a16:creationId xmlns:a16="http://schemas.microsoft.com/office/drawing/2014/main" id="{B12C0D0E-8CDF-C046-BC1B-278C082C5B61}"/>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a:off x="6132163" y="2156789"/>
                  <a:ext cx="279972" cy="732520"/>
                </a:xfrm>
                <a:prstGeom prst="rect">
                  <a:avLst/>
                </a:prstGeom>
              </p:spPr>
            </p:pic>
          </p:grpSp>
          <p:grpSp>
            <p:nvGrpSpPr>
              <p:cNvPr id="165" name="Group 164">
                <a:extLst>
                  <a:ext uri="{FF2B5EF4-FFF2-40B4-BE49-F238E27FC236}">
                    <a16:creationId xmlns:a16="http://schemas.microsoft.com/office/drawing/2014/main" id="{6F557359-3BEE-934B-ACF2-E20CA24FEE81}"/>
                  </a:ext>
                </a:extLst>
              </p:cNvPr>
              <p:cNvGrpSpPr/>
              <p:nvPr/>
            </p:nvGrpSpPr>
            <p:grpSpPr>
              <a:xfrm>
                <a:off x="6262875" y="2262747"/>
                <a:ext cx="231383" cy="605388"/>
                <a:chOff x="6238560" y="2199181"/>
                <a:chExt cx="279972" cy="732520"/>
              </a:xfrm>
            </p:grpSpPr>
            <p:sp>
              <p:nvSpPr>
                <p:cNvPr id="166" name="Rectangle 165">
                  <a:extLst>
                    <a:ext uri="{FF2B5EF4-FFF2-40B4-BE49-F238E27FC236}">
                      <a16:creationId xmlns:a16="http://schemas.microsoft.com/office/drawing/2014/main" id="{F19CC59C-8911-4B42-8CB4-08F0AA042D8F}"/>
                    </a:ext>
                  </a:extLst>
                </p:cNvPr>
                <p:cNvSpPr/>
                <p:nvPr/>
              </p:nvSpPr>
              <p:spPr>
                <a:xfrm>
                  <a:off x="6287412" y="2367936"/>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Graphic 166" descr="Computer with solid fill">
                  <a:extLst>
                    <a:ext uri="{FF2B5EF4-FFF2-40B4-BE49-F238E27FC236}">
                      <a16:creationId xmlns:a16="http://schemas.microsoft.com/office/drawing/2014/main" id="{90CD99C7-88A2-BB42-AE06-9E5AEEC3F66F}"/>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a:off x="6238560" y="2199181"/>
                  <a:ext cx="279972" cy="732520"/>
                </a:xfrm>
                <a:prstGeom prst="rect">
                  <a:avLst/>
                </a:prstGeom>
              </p:spPr>
            </p:pic>
          </p:grpSp>
        </p:grpSp>
      </p:grpSp>
      <p:sp>
        <p:nvSpPr>
          <p:cNvPr id="200" name="TextBox 199">
            <a:extLst>
              <a:ext uri="{FF2B5EF4-FFF2-40B4-BE49-F238E27FC236}">
                <a16:creationId xmlns:a16="http://schemas.microsoft.com/office/drawing/2014/main" id="{60814C1F-4D3E-EB4E-8764-7D22F1D6EA10}"/>
              </a:ext>
            </a:extLst>
          </p:cNvPr>
          <p:cNvSpPr txBox="1"/>
          <p:nvPr/>
        </p:nvSpPr>
        <p:spPr>
          <a:xfrm>
            <a:off x="2286000" y="6649168"/>
            <a:ext cx="4572000" cy="200055"/>
          </a:xfrm>
          <a:prstGeom prst="rect">
            <a:avLst/>
          </a:prstGeom>
          <a:noFill/>
        </p:spPr>
        <p:txBody>
          <a:bodyPr wrap="square">
            <a:spAutoFit/>
          </a:bodyPr>
          <a:lstStyle/>
          <a:p>
            <a:pPr algn="ctr"/>
            <a:r>
              <a:rPr lang="en-US" sz="700" dirty="0">
                <a:latin typeface="Gill Sans Light" panose="020B0302020104020203" pitchFamily="34" charset="-79"/>
                <a:cs typeface="Gill Sans Light" panose="020B0302020104020203" pitchFamily="34" charset="-79"/>
              </a:rPr>
              <a:t>ATM photo from </a:t>
            </a:r>
            <a:r>
              <a:rPr lang="en-US" sz="700" dirty="0" err="1">
                <a:latin typeface="Gill Sans Light" panose="020B0302020104020203" pitchFamily="34" charset="-79"/>
                <a:cs typeface="Gill Sans Light" panose="020B0302020104020203" pitchFamily="34" charset="-79"/>
              </a:rPr>
              <a:t>iconexperience.com</a:t>
            </a:r>
            <a:endParaRPr lang="en-US" sz="700" dirty="0">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27567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47429" y="3900728"/>
            <a:ext cx="15055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(Running)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775534"/>
            <a:ext cx="2766060" cy="251901"/>
          </a:xfrm>
          <a:prstGeom prst="rect">
            <a:avLst/>
          </a:prstGeom>
          <a:noFill/>
          <a:ln w="38100">
            <a:solidFill>
              <a:srgbClr val="FF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
        <p:nvSpPr>
          <p:cNvPr id="18" name="Rounded Rectangular Callout 17">
            <a:extLst>
              <a:ext uri="{FF2B5EF4-FFF2-40B4-BE49-F238E27FC236}">
                <a16:creationId xmlns:a16="http://schemas.microsoft.com/office/drawing/2014/main" id="{2D8646B3-3108-F146-A24B-CEA374768813}"/>
              </a:ext>
            </a:extLst>
          </p:cNvPr>
          <p:cNvSpPr>
            <a:spLocks noChangeArrowheads="1"/>
          </p:cNvSpPr>
          <p:nvPr/>
        </p:nvSpPr>
        <p:spPr bwMode="auto">
          <a:xfrm>
            <a:off x="3750844" y="3871726"/>
            <a:ext cx="1642311" cy="1087754"/>
          </a:xfrm>
          <a:prstGeom prst="wedgeRoundRectCallout">
            <a:avLst>
              <a:gd name="adj1" fmla="val -90913"/>
              <a:gd name="adj2" fmla="val 44400"/>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pPr algn="ctr"/>
            <a:r>
              <a:rPr lang="en-US" dirty="0">
                <a:latin typeface="Gill Sans Light" panose="020B0302020104020203" pitchFamily="34" charset="-79"/>
                <a:cs typeface="Gill Sans Light" panose="020B0302020104020203" pitchFamily="34" charset="-79"/>
              </a:rPr>
              <a:t>Check again if empty!</a:t>
            </a:r>
          </a:p>
        </p:txBody>
      </p:sp>
    </p:spTree>
    <p:extLst>
      <p:ext uri="{BB962C8B-B14F-4D97-AF65-F5344CB8AC3E}">
        <p14:creationId xmlns:p14="http://schemas.microsoft.com/office/powerpoint/2010/main" val="29283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Waiting</a:t>
            </a:r>
            <a:r>
              <a:rPr lang="en-US" sz="2000" b="0" dirty="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T1</a:t>
            </a:r>
            <a:endParaRPr lang="en-US" dirty="0">
              <a:solidFill>
                <a:srgbClr val="FF0000"/>
              </a:solidFill>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977694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endParaRPr lang="en-US" dirty="0"/>
          </a:p>
        </p:txBody>
      </p:sp>
      <p:sp>
        <p:nvSpPr>
          <p:cNvPr id="3" name="Content Placeholder 2"/>
          <p:cNvSpPr>
            <a:spLocks noGrp="1"/>
          </p:cNvSpPr>
          <p:nvPr>
            <p:ph idx="1"/>
          </p:nvPr>
        </p:nvSpPr>
        <p:spPr/>
        <p:txBody>
          <a:bodyPr/>
          <a:lstStyle/>
          <a:p>
            <a:pPr marL="0" indent="0">
              <a:buNone/>
            </a:pPr>
            <a:r>
              <a:rPr lang="en-US" dirty="0"/>
              <a:t>When waiting upon a </a:t>
            </a:r>
            <a:r>
              <a:rPr lang="en-US" i="1" dirty="0"/>
              <a:t>Condition</a:t>
            </a:r>
            <a:r>
              <a:rPr lang="en-US" dirty="0"/>
              <a:t>, a </a:t>
            </a:r>
            <a:r>
              <a:rPr lang="en-US" dirty="0">
                <a:solidFill>
                  <a:srgbClr val="FF0000"/>
                </a:solidFill>
              </a:rPr>
              <a:t>spurious wakeup</a:t>
            </a:r>
            <a:r>
              <a:rPr lang="en-US" dirty="0"/>
              <a:t> is permitted to occur, in general, as a concession to the underlying platform semantics. This has little practical impact on most application programs as a </a:t>
            </a:r>
            <a:r>
              <a:rPr lang="en-US" i="1" dirty="0"/>
              <a:t>Condition</a:t>
            </a:r>
            <a:r>
              <a:rPr lang="en-US" dirty="0"/>
              <a:t> should always be waited upon in a loop, testing the state predicate that is being waited for</a:t>
            </a:r>
          </a:p>
          <a:p>
            <a:pPr marL="0" indent="0">
              <a:buNone/>
            </a:pPr>
            <a:endParaRPr lang="en-US" dirty="0"/>
          </a:p>
          <a:p>
            <a:pPr marL="0" indent="0">
              <a:buNone/>
            </a:pPr>
            <a:endParaRPr lang="en-US" dirty="0"/>
          </a:p>
          <a:p>
            <a:pPr marL="0" indent="0">
              <a:buNone/>
            </a:pPr>
            <a:r>
              <a:rPr lang="en-US" dirty="0"/>
              <a:t>From Java User Manual</a:t>
            </a:r>
          </a:p>
        </p:txBody>
      </p:sp>
    </p:spTree>
    <p:extLst>
      <p:ext uri="{BB962C8B-B14F-4D97-AF65-F5344CB8AC3E}">
        <p14:creationId xmlns:p14="http://schemas.microsoft.com/office/powerpoint/2010/main" val="12454402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9978-0B6C-2947-933E-535D73F3A17B}"/>
              </a:ext>
            </a:extLst>
          </p:cNvPr>
          <p:cNvSpPr>
            <a:spLocks noGrp="1"/>
          </p:cNvSpPr>
          <p:nvPr>
            <p:ph type="title"/>
          </p:nvPr>
        </p:nvSpPr>
        <p:spPr/>
        <p:txBody>
          <a:bodyPr/>
          <a:lstStyle/>
          <a:p>
            <a:r>
              <a:rPr lang="en-US" dirty="0"/>
              <a:t>Condition Variable vs. Semaphore</a:t>
            </a:r>
          </a:p>
        </p:txBody>
      </p:sp>
      <p:sp>
        <p:nvSpPr>
          <p:cNvPr id="3" name="Content Placeholder 2">
            <a:extLst>
              <a:ext uri="{FF2B5EF4-FFF2-40B4-BE49-F238E27FC236}">
                <a16:creationId xmlns:a16="http://schemas.microsoft.com/office/drawing/2014/main" id="{F6A1A13E-4F38-354D-8E02-1CFF0916584C}"/>
              </a:ext>
            </a:extLst>
          </p:cNvPr>
          <p:cNvSpPr>
            <a:spLocks noGrp="1"/>
          </p:cNvSpPr>
          <p:nvPr>
            <p:ph idx="1"/>
          </p:nvPr>
        </p:nvSpPr>
        <p:spPr/>
        <p:txBody>
          <a:bodyPr/>
          <a:lstStyle/>
          <a:p>
            <a:r>
              <a:rPr lang="en-US" sz="2000" dirty="0"/>
              <a:t>CV’s </a:t>
            </a:r>
            <a:r>
              <a:rPr lang="en-US" sz="1800" dirty="0">
                <a:latin typeface="Ubuntu Mono" panose="020B0509030602030204" pitchFamily="49" charset="0"/>
              </a:rPr>
              <a:t>signal()</a:t>
            </a:r>
            <a:r>
              <a:rPr lang="en-US" sz="2000" dirty="0"/>
              <a:t> has </a:t>
            </a:r>
            <a:r>
              <a:rPr lang="en-US" sz="2000" dirty="0">
                <a:solidFill>
                  <a:srgbClr val="FF0000"/>
                </a:solidFill>
              </a:rPr>
              <a:t>no memory</a:t>
            </a:r>
          </a:p>
          <a:p>
            <a:pPr lvl="1"/>
            <a:r>
              <a:rPr lang="en-US" sz="1800" dirty="0"/>
              <a:t>If </a:t>
            </a:r>
            <a:r>
              <a:rPr lang="en-US" sz="1600" dirty="0">
                <a:latin typeface="Ubuntu Mono" panose="020B0509030602030204" pitchFamily="49" charset="0"/>
              </a:rPr>
              <a:t>signal()</a:t>
            </a:r>
            <a:r>
              <a:rPr lang="en-US" sz="1800" dirty="0"/>
              <a:t> is called before </a:t>
            </a:r>
            <a:r>
              <a:rPr lang="en-US" sz="1600" dirty="0">
                <a:latin typeface="Ubuntu Mono" panose="020B0509030602030204" pitchFamily="49" charset="0"/>
              </a:rPr>
              <a:t>wait()</a:t>
            </a:r>
            <a:r>
              <a:rPr lang="en-US" sz="1800" dirty="0"/>
              <a:t>, then signal is waisted </a:t>
            </a:r>
          </a:p>
          <a:p>
            <a:r>
              <a:rPr lang="en-US" sz="2000" dirty="0"/>
              <a:t>Semaphore’s </a:t>
            </a:r>
            <a:r>
              <a:rPr lang="en-US" sz="1800" dirty="0">
                <a:latin typeface="Ubuntu Mono" panose="020B0509030602030204" pitchFamily="49" charset="0"/>
              </a:rPr>
              <a:t>V()</a:t>
            </a:r>
            <a:r>
              <a:rPr lang="en-US" sz="2000" dirty="0"/>
              <a:t> has memory</a:t>
            </a:r>
          </a:p>
          <a:p>
            <a:pPr lvl="1"/>
            <a:r>
              <a:rPr lang="en-US" sz="1800" dirty="0"/>
              <a:t>If </a:t>
            </a:r>
            <a:r>
              <a:rPr lang="en-US" sz="1600" dirty="0">
                <a:latin typeface="Ubuntu Mono" panose="020B0509030602030204" pitchFamily="49" charset="0"/>
              </a:rPr>
              <a:t>V()</a:t>
            </a:r>
            <a:r>
              <a:rPr lang="en-US" sz="1800" dirty="0"/>
              <a:t> is called before </a:t>
            </a:r>
            <a:r>
              <a:rPr lang="en-US" sz="1600" dirty="0">
                <a:latin typeface="Ubuntu Mono" panose="020B0509030602030204" pitchFamily="49" charset="0"/>
              </a:rPr>
              <a:t>P()</a:t>
            </a:r>
            <a:r>
              <a:rPr lang="en-US" sz="1800" dirty="0"/>
              <a:t>, </a:t>
            </a:r>
            <a:r>
              <a:rPr lang="en-US" sz="1600" dirty="0">
                <a:latin typeface="Ubuntu Mono" panose="020B0509030602030204" pitchFamily="49" charset="0"/>
              </a:rPr>
              <a:t>P()</a:t>
            </a:r>
            <a:r>
              <a:rPr lang="en-US" sz="1800" dirty="0"/>
              <a:t> will not wait</a:t>
            </a:r>
          </a:p>
          <a:p>
            <a:r>
              <a:rPr lang="en-US" sz="2000" dirty="0"/>
              <a:t>Generally, it’s better to use monitors but not always</a:t>
            </a:r>
          </a:p>
          <a:p>
            <a:r>
              <a:rPr lang="en-US" sz="2000" dirty="0"/>
              <a:t>Example: interrupt handlers</a:t>
            </a:r>
          </a:p>
          <a:p>
            <a:pPr lvl="1"/>
            <a:r>
              <a:rPr lang="en-US" sz="1800" dirty="0"/>
              <a:t>Shared memory is read/written concurrently by HW and kernel</a:t>
            </a:r>
          </a:p>
          <a:p>
            <a:pPr lvl="1"/>
            <a:r>
              <a:rPr lang="en-US" sz="1800" dirty="0"/>
              <a:t>HW cannot use SW locks</a:t>
            </a:r>
          </a:p>
          <a:p>
            <a:pPr lvl="1"/>
            <a:r>
              <a:rPr lang="en-US" sz="1800" dirty="0"/>
              <a:t>Kernel thread checks for data and calls </a:t>
            </a:r>
            <a:r>
              <a:rPr lang="en-US" sz="1600" dirty="0">
                <a:latin typeface="Ubuntu Mono" panose="020B0509030602030204" pitchFamily="49" charset="0"/>
              </a:rPr>
              <a:t>wait()</a:t>
            </a:r>
            <a:r>
              <a:rPr lang="en-US" sz="1800" dirty="0"/>
              <a:t> if there is no data</a:t>
            </a:r>
          </a:p>
          <a:p>
            <a:pPr lvl="1"/>
            <a:r>
              <a:rPr lang="en-US" sz="1800" dirty="0"/>
              <a:t>HW write to shared memory, starts interrupt handler to then call </a:t>
            </a:r>
            <a:r>
              <a:rPr lang="en-US" sz="1600" dirty="0">
                <a:latin typeface="Ubuntu Mono" panose="020B0509030602030204" pitchFamily="49" charset="0"/>
              </a:rPr>
              <a:t>signal()</a:t>
            </a:r>
          </a:p>
          <a:p>
            <a:pPr lvl="2"/>
            <a:r>
              <a:rPr lang="en-US" sz="1400" dirty="0"/>
              <a:t>This is called </a:t>
            </a:r>
            <a:r>
              <a:rPr lang="en-US" sz="1400" i="1" dirty="0">
                <a:solidFill>
                  <a:srgbClr val="FF0000"/>
                </a:solidFill>
              </a:rPr>
              <a:t>naked notify</a:t>
            </a:r>
            <a:r>
              <a:rPr lang="en-US" sz="1400" dirty="0"/>
              <a:t> because interrupt handler doesn’t hold lock (why?)</a:t>
            </a:r>
          </a:p>
          <a:p>
            <a:pPr lvl="1"/>
            <a:r>
              <a:rPr lang="en-US" sz="1800" dirty="0"/>
              <a:t>This may not work if signal comes before kernel thread calls wait</a:t>
            </a:r>
          </a:p>
          <a:p>
            <a:pPr lvl="1"/>
            <a:r>
              <a:rPr lang="en-US" sz="1800" dirty="0"/>
              <a:t>Common solution is to use semaphores instead</a:t>
            </a:r>
          </a:p>
          <a:p>
            <a:pPr lvl="1"/>
            <a:endParaRPr lang="en-US" sz="1800" dirty="0"/>
          </a:p>
        </p:txBody>
      </p:sp>
    </p:spTree>
    <p:extLst>
      <p:ext uri="{BB962C8B-B14F-4D97-AF65-F5344CB8AC3E}">
        <p14:creationId xmlns:p14="http://schemas.microsoft.com/office/powerpoint/2010/main" val="161322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Communicating Sequential Processes</a:t>
            </a:r>
            <a:br>
              <a:rPr lang="en-US" dirty="0"/>
            </a:br>
            <a:r>
              <a:rPr lang="en-US" dirty="0"/>
              <a:t>(CSP/Google Go)</a:t>
            </a:r>
          </a:p>
        </p:txBody>
      </p:sp>
      <p:sp>
        <p:nvSpPr>
          <p:cNvPr id="3" name="Content Placeholder 2"/>
          <p:cNvSpPr>
            <a:spLocks noGrp="1"/>
          </p:cNvSpPr>
          <p:nvPr>
            <p:ph idx="1"/>
          </p:nvPr>
        </p:nvSpPr>
        <p:spPr/>
        <p:txBody>
          <a:bodyPr/>
          <a:lstStyle/>
          <a:p>
            <a:r>
              <a:rPr lang="en-US" sz="2000" dirty="0"/>
              <a:t>Instead of allowing threads to access shared objects, each object is assigned to single corresponding thread</a:t>
            </a:r>
          </a:p>
          <a:p>
            <a:pPr lvl="1"/>
            <a:r>
              <a:rPr lang="en-US" sz="1800" dirty="0"/>
              <a:t>Only one thread is allowed to access object’s data</a:t>
            </a:r>
          </a:p>
          <a:p>
            <a:endParaRPr lang="en-US" sz="2000" dirty="0"/>
          </a:p>
          <a:p>
            <a:r>
              <a:rPr lang="en-US" sz="2000" dirty="0"/>
              <a:t>Threads communicate with each other solely through message-passing</a:t>
            </a:r>
          </a:p>
          <a:p>
            <a:pPr lvl="1"/>
            <a:r>
              <a:rPr lang="en-US" sz="1800" dirty="0"/>
              <a:t>Instead of calling method on shared object, threads send messages to object’s corresponding thread with method name and arguments</a:t>
            </a:r>
          </a:p>
          <a:p>
            <a:endParaRPr lang="en-US" sz="2000" dirty="0"/>
          </a:p>
          <a:p>
            <a:r>
              <a:rPr lang="en-US" sz="2000" dirty="0"/>
              <a:t>Thread waits in a loop, gets messages, and performs operations </a:t>
            </a:r>
          </a:p>
          <a:p>
            <a:endParaRPr lang="en-US" sz="2000" dirty="0"/>
          </a:p>
          <a:p>
            <a:r>
              <a:rPr lang="en-US" sz="2000" dirty="0"/>
              <a:t>No race condition!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Bounded Buffer with CSP</a:t>
            </a:r>
          </a:p>
        </p:txBody>
      </p:sp>
      <p:sp>
        <p:nvSpPr>
          <p:cNvPr id="4" name="Content Placeholder 3"/>
          <p:cNvSpPr>
            <a:spLocks noGrp="1"/>
          </p:cNvSpPr>
          <p:nvPr>
            <p:ph sz="half" idx="1"/>
          </p:nvPr>
        </p:nvSpPr>
        <p:spPr/>
        <p:txBody>
          <a:bodyPr/>
          <a:lstStyle/>
          <a:p>
            <a:pPr marL="0" indent="0">
              <a:buNone/>
            </a:pPr>
            <a:r>
              <a:rPr lang="en-US" sz="1600" dirty="0">
                <a:latin typeface="Ubuntu Mono" panose="020B0509030602030204" pitchFamily="49" charset="0"/>
              </a:rPr>
              <a:t>while (</a:t>
            </a:r>
            <a:r>
              <a:rPr lang="en-US" sz="1600" dirty="0" err="1">
                <a:latin typeface="Ubuntu Mono" panose="020B0509030602030204" pitchFamily="49" charset="0"/>
              </a:rPr>
              <a:t>msg</a:t>
            </a:r>
            <a:r>
              <a:rPr lang="en-US" sz="1600" dirty="0">
                <a:latin typeface="Ubuntu Mono" panose="020B0509030602030204" pitchFamily="49" charset="0"/>
              </a:rPr>
              <a:t> = </a:t>
            </a:r>
            <a:r>
              <a:rPr lang="en-US" sz="1600" dirty="0" err="1">
                <a:latin typeface="Ubuntu Mono" panose="020B0509030602030204" pitchFamily="49" charset="0"/>
              </a:rPr>
              <a:t>getNext</a:t>
            </a:r>
            <a:r>
              <a:rPr lang="en-US" sz="1600" dirty="0">
                <a:latin typeface="Ubuntu Mono" panose="020B0509030602030204" pitchFamily="49" charset="0"/>
              </a:rPr>
              <a:t>()) {</a:t>
            </a:r>
          </a:p>
          <a:p>
            <a:pPr marL="0" indent="0">
              <a:buNone/>
            </a:pPr>
            <a:r>
              <a:rPr lang="en-US" sz="1600" dirty="0">
                <a:latin typeface="Ubuntu Mono" panose="020B0509030602030204" pitchFamily="49" charset="0"/>
              </a:rPr>
              <a:t>   if (</a:t>
            </a:r>
            <a:r>
              <a:rPr lang="en-US" sz="1600" dirty="0" err="1">
                <a:latin typeface="Ubuntu Mono" panose="020B0509030602030204" pitchFamily="49" charset="0"/>
              </a:rPr>
              <a:t>msg</a:t>
            </a:r>
            <a:r>
              <a:rPr lang="en-US" sz="1600" dirty="0">
                <a:latin typeface="Ubuntu Mono" panose="020B0509030602030204" pitchFamily="49" charset="0"/>
              </a:rPr>
              <a:t> == GET) {</a:t>
            </a:r>
          </a:p>
          <a:p>
            <a:pPr marL="0" indent="0">
              <a:buNone/>
            </a:pPr>
            <a:r>
              <a:rPr lang="en-US" sz="1600" dirty="0">
                <a:latin typeface="Ubuntu Mono" panose="020B0509030602030204" pitchFamily="49" charset="0"/>
              </a:rPr>
              <a:t>      if (!</a:t>
            </a:r>
            <a:r>
              <a:rPr lang="en-US" sz="1600" dirty="0" err="1">
                <a:latin typeface="Ubuntu Mono" panose="020B0509030602030204" pitchFamily="49" charset="0"/>
              </a:rPr>
              <a:t>queue.isEmpty</a:t>
            </a:r>
            <a:r>
              <a:rPr lang="en-US" sz="1600" dirty="0">
                <a:latin typeface="Ubuntu Mono" panose="020B0509030602030204" pitchFamily="49" charset="0"/>
              </a:rPr>
              <a:t>()) {</a:t>
            </a:r>
          </a:p>
          <a:p>
            <a:pPr marL="0" indent="0">
              <a:buNone/>
            </a:pPr>
            <a:r>
              <a:rPr lang="en-US" sz="1600" dirty="0">
                <a:solidFill>
                  <a:schemeClr val="accent3">
                    <a:lumMod val="50000"/>
                  </a:schemeClr>
                </a:solidFill>
                <a:latin typeface="Ubuntu Mono" panose="020B0509030602030204" pitchFamily="49" charset="0"/>
              </a:rPr>
              <a:t>         // get item</a:t>
            </a:r>
          </a:p>
          <a:p>
            <a:pPr marL="0" indent="0">
              <a:buNone/>
            </a:pPr>
            <a:r>
              <a:rPr lang="en-US" sz="1600" dirty="0">
                <a:solidFill>
                  <a:schemeClr val="accent3">
                    <a:lumMod val="50000"/>
                  </a:schemeClr>
                </a:solidFill>
                <a:latin typeface="Ubuntu Mono" panose="020B0509030602030204" pitchFamily="49" charset="0"/>
              </a:rPr>
              <a:t>         // send reply</a:t>
            </a:r>
          </a:p>
          <a:p>
            <a:pPr marL="0" indent="0">
              <a:buNone/>
            </a:pPr>
            <a:r>
              <a:rPr lang="en-US" sz="1600" dirty="0">
                <a:solidFill>
                  <a:schemeClr val="accent3">
                    <a:lumMod val="50000"/>
                  </a:schemeClr>
                </a:solidFill>
                <a:latin typeface="Ubuntu Mono" panose="020B0509030602030204" pitchFamily="49" charset="0"/>
              </a:rPr>
              <a:t>         // if pending put, do it </a:t>
            </a:r>
          </a:p>
          <a:p>
            <a:pPr marL="0" indent="0">
              <a:buNone/>
            </a:pPr>
            <a:r>
              <a:rPr lang="en-US" sz="1600" dirty="0">
                <a:solidFill>
                  <a:schemeClr val="accent3">
                    <a:lumMod val="50000"/>
                  </a:schemeClr>
                </a:solidFill>
                <a:latin typeface="Ubuntu Mono" panose="020B0509030602030204" pitchFamily="49" charset="0"/>
              </a:rPr>
              <a:t>         // and send reply</a:t>
            </a:r>
          </a:p>
          <a:p>
            <a:pPr marL="0" indent="0">
              <a:buNone/>
            </a:pPr>
            <a:r>
              <a:rPr lang="en-US" sz="1600" dirty="0">
                <a:latin typeface="Ubuntu Mono" panose="020B0509030602030204" pitchFamily="49" charset="0"/>
              </a:rPr>
              <a:t>      } else {</a:t>
            </a: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queue get operation</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   </a:t>
            </a:r>
          </a:p>
        </p:txBody>
      </p:sp>
      <p:sp>
        <p:nvSpPr>
          <p:cNvPr id="5" name="Content Placeholder 4"/>
          <p:cNvSpPr>
            <a:spLocks noGrp="1"/>
          </p:cNvSpPr>
          <p:nvPr>
            <p:ph sz="half" idx="2"/>
          </p:nvPr>
        </p:nvSpPr>
        <p:spPr/>
        <p:txBody>
          <a:bodyPr/>
          <a:lstStyle/>
          <a:p>
            <a:pPr marL="0" indent="0">
              <a:buNone/>
            </a:pPr>
            <a:endParaRPr lang="en-US" sz="1600" dirty="0">
              <a:latin typeface="Ubuntu Mono" panose="020B0509030602030204" pitchFamily="49" charset="0"/>
            </a:endParaRPr>
          </a:p>
          <a:p>
            <a:pPr marL="0" indent="0">
              <a:buNone/>
            </a:pPr>
            <a:r>
              <a:rPr lang="en-US" sz="1600" dirty="0">
                <a:latin typeface="Ubuntu Mono" panose="020B0509030602030204" pitchFamily="49" charset="0"/>
              </a:rPr>
              <a:t>   } else if (msg == PUT) {</a:t>
            </a:r>
            <a:endParaRPr lang="en-US" sz="1600" dirty="0">
              <a:solidFill>
                <a:schemeClr val="accent3">
                  <a:lumMod val="50000"/>
                </a:schemeClr>
              </a:solidFill>
              <a:latin typeface="Ubuntu Mono" panose="020B0509030602030204" pitchFamily="49" charset="0"/>
            </a:endParaRPr>
          </a:p>
          <a:p>
            <a:pPr marL="0" indent="0">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 &lt; MAX) {</a:t>
            </a:r>
          </a:p>
          <a:p>
            <a:pPr marL="0" indent="0">
              <a:buNone/>
            </a:pPr>
            <a:r>
              <a:rPr lang="en-US" sz="1600" dirty="0">
                <a:solidFill>
                  <a:schemeClr val="accent3">
                    <a:lumMod val="50000"/>
                  </a:schemeClr>
                </a:solidFill>
                <a:latin typeface="Ubuntu Mono" panose="020B0509030602030204" pitchFamily="49" charset="0"/>
              </a:rPr>
              <a:t>         // put item</a:t>
            </a:r>
          </a:p>
          <a:p>
            <a:pPr marL="0" indent="0">
              <a:buNone/>
            </a:pPr>
            <a:r>
              <a:rPr lang="en-US" sz="1600" dirty="0">
                <a:solidFill>
                  <a:schemeClr val="accent3">
                    <a:lumMod val="50000"/>
                  </a:schemeClr>
                </a:solidFill>
                <a:latin typeface="Ubuntu Mono" panose="020B0509030602030204" pitchFamily="49" charset="0"/>
              </a:rPr>
              <a:t>         // send reply</a:t>
            </a:r>
          </a:p>
          <a:p>
            <a:pPr marL="0" indent="0">
              <a:buNone/>
            </a:pPr>
            <a:r>
              <a:rPr lang="en-US" sz="1600" dirty="0">
                <a:solidFill>
                  <a:schemeClr val="accent3">
                    <a:lumMod val="50000"/>
                  </a:schemeClr>
                </a:solidFill>
                <a:latin typeface="Ubuntu Mono" panose="020B0509030602030204" pitchFamily="49" charset="0"/>
              </a:rPr>
              <a:t>         // if pending get, do it </a:t>
            </a:r>
          </a:p>
          <a:p>
            <a:pPr marL="0" indent="0">
              <a:buNone/>
            </a:pPr>
            <a:r>
              <a:rPr lang="en-US" sz="1600" dirty="0">
                <a:solidFill>
                  <a:schemeClr val="accent3">
                    <a:lumMod val="50000"/>
                  </a:schemeClr>
                </a:solidFill>
                <a:latin typeface="Ubuntu Mono" panose="020B0509030602030204" pitchFamily="49" charset="0"/>
              </a:rPr>
              <a:t>         // and send reply</a:t>
            </a:r>
          </a:p>
          <a:p>
            <a:pPr marL="0" indent="0">
              <a:buNone/>
            </a:pPr>
            <a:r>
              <a:rPr lang="en-US" sz="1600" dirty="0">
                <a:latin typeface="Ubuntu Mono" panose="020B0509030602030204" pitchFamily="49" charset="0"/>
              </a:rPr>
              <a:t>      } else {</a:t>
            </a: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queue put operation</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a:t>
            </a:r>
          </a:p>
          <a:p>
            <a:pPr marL="0" indent="0">
              <a:buNone/>
            </a:pPr>
            <a:endParaRPr lang="en-US" sz="1600" dirty="0">
              <a:latin typeface="Ubuntu Mono" panose="020B0509030602030204" pitchFamily="49"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Monitors vs. CSP</a:t>
            </a:r>
          </a:p>
        </p:txBody>
      </p:sp>
      <p:sp>
        <p:nvSpPr>
          <p:cNvPr id="3" name="Content Placeholder 2"/>
          <p:cNvSpPr>
            <a:spLocks noGrp="1"/>
          </p:cNvSpPr>
          <p:nvPr>
            <p:ph idx="1"/>
          </p:nvPr>
        </p:nvSpPr>
        <p:spPr/>
        <p:txBody>
          <a:bodyPr/>
          <a:lstStyle/>
          <a:p>
            <a:r>
              <a:rPr lang="en-US" sz="2400" dirty="0"/>
              <a:t>Use mutex on shared data</a:t>
            </a:r>
          </a:p>
          <a:p>
            <a:pPr marL="457200" lvl="1" indent="0">
              <a:buNone/>
            </a:pPr>
            <a:r>
              <a:rPr lang="en-US" sz="2000" dirty="0"/>
              <a:t>= assign a single thread to operate on data</a:t>
            </a:r>
          </a:p>
          <a:p>
            <a:r>
              <a:rPr lang="en-US" sz="2400" dirty="0"/>
              <a:t>Call a method on a shared object</a:t>
            </a:r>
          </a:p>
          <a:p>
            <a:pPr marL="457200" lvl="1" indent="0">
              <a:buNone/>
            </a:pPr>
            <a:r>
              <a:rPr lang="en-US" sz="2000" dirty="0"/>
              <a:t>= send a message/wait for reply</a:t>
            </a:r>
          </a:p>
          <a:p>
            <a:r>
              <a:rPr lang="en-US" sz="2400" dirty="0"/>
              <a:t>Wait for a condition</a:t>
            </a:r>
          </a:p>
          <a:p>
            <a:pPr marL="457200" lvl="1" indent="0">
              <a:buNone/>
            </a:pPr>
            <a:r>
              <a:rPr lang="en-US" sz="2000" dirty="0"/>
              <a:t>= queue an operation that can’t be completed just yet</a:t>
            </a:r>
          </a:p>
          <a:p>
            <a:r>
              <a:rPr lang="en-US" sz="2400" dirty="0"/>
              <a:t>Signal a condition</a:t>
            </a:r>
          </a:p>
          <a:p>
            <a:pPr marL="457200" lvl="1" indent="0">
              <a:buNone/>
            </a:pPr>
            <a:r>
              <a:rPr lang="en-US" sz="2000" dirty="0"/>
              <a:t>= perform a queued operation, now enabled</a:t>
            </a:r>
          </a:p>
          <a:p>
            <a:endParaRPr lang="en-US" sz="2400" dirty="0"/>
          </a:p>
          <a:p>
            <a:endParaRPr lang="en-US" sz="2400" dirty="0"/>
          </a:p>
        </p:txBody>
      </p:sp>
      <p:sp>
        <p:nvSpPr>
          <p:cNvPr id="4" name="Rectangle 3">
            <a:extLst>
              <a:ext uri="{FF2B5EF4-FFF2-40B4-BE49-F238E27FC236}">
                <a16:creationId xmlns:a16="http://schemas.microsoft.com/office/drawing/2014/main" id="{BBC7768E-B3F0-9D4B-B083-81CD01BDE65A}"/>
              </a:ext>
            </a:extLst>
          </p:cNvPr>
          <p:cNvSpPr/>
          <p:nvPr/>
        </p:nvSpPr>
        <p:spPr>
          <a:xfrm>
            <a:off x="628650" y="5497858"/>
            <a:ext cx="788670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schemeClr val="bg2">
                    <a:lumMod val="10000"/>
                  </a:schemeClr>
                </a:solidFill>
                <a:latin typeface="Gill Sans Light" panose="020B0302020104020203" pitchFamily="34" charset="-79"/>
                <a:cs typeface="Gill Sans Light" panose="020B0302020104020203" pitchFamily="34" charset="-79"/>
              </a:rPr>
              <a:t>Execution of procedure with monitor lock is equivalent to processing message in CSP (monitor is, in effect, single-threaded while it is holding lock)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solidFill>
                  <a:schemeClr val="bg1">
                    <a:lumMod val="50000"/>
                  </a:schemeClr>
                </a:solidFill>
              </a:rPr>
              <a:t>Race condition</a:t>
            </a:r>
          </a:p>
          <a:p>
            <a:r>
              <a:rPr lang="en-US" dirty="0">
                <a:solidFill>
                  <a:schemeClr val="bg1">
                    <a:lumMod val="50000"/>
                  </a:schemeClr>
                </a:solidFill>
              </a:rPr>
              <a:t>Mutual exclusion and critical section</a:t>
            </a:r>
          </a:p>
          <a:p>
            <a:r>
              <a:rPr lang="en-US" dirty="0">
                <a:solidFill>
                  <a:schemeClr val="bg1">
                    <a:lumMod val="50000"/>
                  </a:schemeClr>
                </a:solidFill>
              </a:rPr>
              <a:t>Mutex</a:t>
            </a:r>
          </a:p>
          <a:p>
            <a:r>
              <a:rPr lang="en-US" dirty="0">
                <a:solidFill>
                  <a:schemeClr val="bg1">
                    <a:lumMod val="50000"/>
                  </a:schemeClr>
                </a:solidFill>
              </a:rPr>
              <a:t>Semaphore</a:t>
            </a:r>
          </a:p>
          <a:p>
            <a:r>
              <a:rPr lang="en-US" dirty="0">
                <a:solidFill>
                  <a:schemeClr val="bg1">
                    <a:lumMod val="50000"/>
                  </a:schemeClr>
                </a:solidFill>
              </a:rPr>
              <a:t>Condition variable</a:t>
            </a:r>
          </a:p>
          <a:p>
            <a:r>
              <a:rPr lang="en-US" dirty="0"/>
              <a:t>Deadlock</a:t>
            </a:r>
          </a:p>
        </p:txBody>
      </p:sp>
    </p:spTree>
    <p:extLst>
      <p:ext uri="{BB962C8B-B14F-4D97-AF65-F5344CB8AC3E}">
        <p14:creationId xmlns:p14="http://schemas.microsoft.com/office/powerpoint/2010/main" val="3122271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ko-KR" dirty="0"/>
              <a:t>Starvation vs. Deadlock</a:t>
            </a:r>
          </a:p>
        </p:txBody>
      </p:sp>
      <p:sp>
        <p:nvSpPr>
          <p:cNvPr id="518147" name="Rectangle 3"/>
          <p:cNvSpPr>
            <a:spLocks noGrp="1" noChangeArrowheads="1"/>
          </p:cNvSpPr>
          <p:nvPr>
            <p:ph type="body" idx="1"/>
          </p:nvPr>
        </p:nvSpPr>
        <p:spPr/>
        <p:txBody>
          <a:bodyPr/>
          <a:lstStyle/>
          <a:p>
            <a:r>
              <a:rPr lang="en-US" altLang="ko-KR" sz="2000" dirty="0">
                <a:solidFill>
                  <a:srgbClr val="FF0000"/>
                </a:solidFill>
              </a:rPr>
              <a:t>Starvation</a:t>
            </a:r>
            <a:r>
              <a:rPr lang="en-US" altLang="ko-KR" sz="2000" dirty="0"/>
              <a:t>: thread waits indefinitely</a:t>
            </a:r>
          </a:p>
          <a:p>
            <a:pPr lvl="1"/>
            <a:r>
              <a:rPr lang="en-US" altLang="ko-KR" sz="1800" dirty="0"/>
              <a:t>E.g., low-priority thread waiting for resources </a:t>
            </a:r>
            <a:br>
              <a:rPr lang="en-US" altLang="ko-KR" sz="1800" dirty="0"/>
            </a:br>
            <a:r>
              <a:rPr lang="en-US" altLang="ko-KR" sz="1800" dirty="0"/>
              <a:t>constantly in use by high-priority threads</a:t>
            </a:r>
          </a:p>
          <a:p>
            <a:r>
              <a:rPr lang="en-US" altLang="ko-KR" sz="2000" dirty="0">
                <a:solidFill>
                  <a:srgbClr val="FF0000"/>
                </a:solidFill>
              </a:rPr>
              <a:t>Deadlock</a:t>
            </a:r>
            <a:r>
              <a:rPr lang="en-US" altLang="ko-KR" sz="2000" dirty="0"/>
              <a:t>: circular waiting for resources</a:t>
            </a:r>
          </a:p>
          <a:p>
            <a:pPr lvl="1"/>
            <a:r>
              <a:rPr lang="en-US" altLang="ko-KR" sz="1800" dirty="0"/>
              <a:t>Thread A owns resource 1 and is waiting for resource 2</a:t>
            </a:r>
          </a:p>
          <a:p>
            <a:pPr lvl="1"/>
            <a:r>
              <a:rPr lang="en-US" altLang="ko-KR" sz="1800" dirty="0"/>
              <a:t>Thread B owns resource 2 and is waiting for resource 1</a:t>
            </a:r>
            <a:endParaRPr lang="en-US" altLang="ko-KR" sz="1600" dirty="0"/>
          </a:p>
          <a:p>
            <a:pPr lvl="1"/>
            <a:endParaRPr lang="en-US" altLang="ko-KR" sz="1600" dirty="0"/>
          </a:p>
          <a:p>
            <a:pPr lvl="1"/>
            <a:endParaRPr lang="en-US" altLang="ko-KR" sz="1600" dirty="0"/>
          </a:p>
          <a:p>
            <a:pPr lvl="1"/>
            <a:endParaRPr lang="en-US" altLang="ko-KR" sz="1600" dirty="0"/>
          </a:p>
          <a:p>
            <a:pPr lvl="1"/>
            <a:endParaRPr lang="en-US" altLang="ko-KR" sz="1600" dirty="0"/>
          </a:p>
          <a:p>
            <a:pPr marL="457200" lvl="1" indent="0">
              <a:buNone/>
            </a:pPr>
            <a:endParaRPr lang="en-US" altLang="ko-KR" sz="1600" dirty="0"/>
          </a:p>
          <a:p>
            <a:pPr lvl="1"/>
            <a:endParaRPr lang="en-US" altLang="ko-KR" sz="1200" dirty="0"/>
          </a:p>
          <a:p>
            <a:r>
              <a:rPr lang="en-US" altLang="ko-KR" sz="2000" dirty="0"/>
              <a:t>Deadlock </a:t>
            </a:r>
            <a:r>
              <a:rPr lang="en-US" altLang="ko-KR" sz="2000" dirty="0">
                <a:sym typeface="Symbol" panose="05050102010706020507" pitchFamily="18" charset="2"/>
              </a:rPr>
              <a:t>leads to starvation but not the other way around</a:t>
            </a:r>
          </a:p>
          <a:p>
            <a:pPr lvl="1"/>
            <a:r>
              <a:rPr lang="en-US" altLang="ko-KR" sz="1800" dirty="0">
                <a:sym typeface="Symbol" panose="05050102010706020507" pitchFamily="18" charset="2"/>
              </a:rPr>
              <a:t>Starvation can end (but doesn’t have to)</a:t>
            </a:r>
          </a:p>
          <a:p>
            <a:pPr lvl="1"/>
            <a:r>
              <a:rPr lang="en-US" altLang="ko-KR" sz="1800" dirty="0">
                <a:sym typeface="Symbol" panose="05050102010706020507" pitchFamily="18" charset="2"/>
              </a:rPr>
              <a:t>Deadlock can’t end without external intervention</a:t>
            </a:r>
          </a:p>
          <a:p>
            <a:endParaRPr lang="ko-KR" altLang="en-US" sz="1800" dirty="0"/>
          </a:p>
        </p:txBody>
      </p:sp>
      <p:grpSp>
        <p:nvGrpSpPr>
          <p:cNvPr id="5" name="Group 4">
            <a:extLst>
              <a:ext uri="{FF2B5EF4-FFF2-40B4-BE49-F238E27FC236}">
                <a16:creationId xmlns:a16="http://schemas.microsoft.com/office/drawing/2014/main" id="{69677AEB-E8C2-7047-9DCB-974A9FE11AB3}"/>
              </a:ext>
            </a:extLst>
          </p:cNvPr>
          <p:cNvGrpSpPr/>
          <p:nvPr/>
        </p:nvGrpSpPr>
        <p:grpSpPr>
          <a:xfrm>
            <a:off x="2223157" y="4057452"/>
            <a:ext cx="4697685" cy="1356238"/>
            <a:chOff x="2065154" y="4067629"/>
            <a:chExt cx="4697685" cy="1491861"/>
          </a:xfrm>
        </p:grpSpPr>
        <p:sp>
          <p:nvSpPr>
            <p:cNvPr id="24" name="Rounded Rectangle 23">
              <a:extLst>
                <a:ext uri="{FF2B5EF4-FFF2-40B4-BE49-F238E27FC236}">
                  <a16:creationId xmlns:a16="http://schemas.microsoft.com/office/drawing/2014/main" id="{3E69077B-0A93-734C-A7C7-3385891C1DFA}"/>
                </a:ext>
              </a:extLst>
            </p:cNvPr>
            <p:cNvSpPr/>
            <p:nvPr/>
          </p:nvSpPr>
          <p:spPr>
            <a:xfrm>
              <a:off x="2065154" y="4600134"/>
              <a:ext cx="1113056" cy="4211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Resource 1</a:t>
              </a:r>
            </a:p>
          </p:txBody>
        </p:sp>
        <p:sp>
          <p:nvSpPr>
            <p:cNvPr id="25" name="Rounded Rectangle 24">
              <a:extLst>
                <a:ext uri="{FF2B5EF4-FFF2-40B4-BE49-F238E27FC236}">
                  <a16:creationId xmlns:a16="http://schemas.microsoft.com/office/drawing/2014/main" id="{C2D55C03-B5DA-E34D-A783-B7E1FC7D7E3C}"/>
                </a:ext>
              </a:extLst>
            </p:cNvPr>
            <p:cNvSpPr/>
            <p:nvPr/>
          </p:nvSpPr>
          <p:spPr>
            <a:xfrm>
              <a:off x="5649783" y="4600133"/>
              <a:ext cx="1113056" cy="4211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Resource 2</a:t>
              </a:r>
            </a:p>
          </p:txBody>
        </p:sp>
        <p:sp>
          <p:nvSpPr>
            <p:cNvPr id="26" name="Oval 25">
              <a:extLst>
                <a:ext uri="{FF2B5EF4-FFF2-40B4-BE49-F238E27FC236}">
                  <a16:creationId xmlns:a16="http://schemas.microsoft.com/office/drawing/2014/main" id="{4339D004-6691-E44A-92AA-49A86C11EA71}"/>
                </a:ext>
              </a:extLst>
            </p:cNvPr>
            <p:cNvSpPr/>
            <p:nvPr/>
          </p:nvSpPr>
          <p:spPr>
            <a:xfrm>
              <a:off x="3636198" y="4988720"/>
              <a:ext cx="1555597" cy="57077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Thread B</a:t>
              </a:r>
            </a:p>
          </p:txBody>
        </p:sp>
        <p:sp>
          <p:nvSpPr>
            <p:cNvPr id="27" name="Oval 26">
              <a:extLst>
                <a:ext uri="{FF2B5EF4-FFF2-40B4-BE49-F238E27FC236}">
                  <a16:creationId xmlns:a16="http://schemas.microsoft.com/office/drawing/2014/main" id="{E1BF420A-9FDF-4041-B012-4E146D8A09C5}"/>
                </a:ext>
              </a:extLst>
            </p:cNvPr>
            <p:cNvSpPr/>
            <p:nvPr/>
          </p:nvSpPr>
          <p:spPr>
            <a:xfrm>
              <a:off x="3636198" y="4067629"/>
              <a:ext cx="1555597" cy="57077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Thread A</a:t>
              </a:r>
            </a:p>
          </p:txBody>
        </p:sp>
      </p:grpSp>
      <p:grpSp>
        <p:nvGrpSpPr>
          <p:cNvPr id="6" name="Group 5">
            <a:extLst>
              <a:ext uri="{FF2B5EF4-FFF2-40B4-BE49-F238E27FC236}">
                <a16:creationId xmlns:a16="http://schemas.microsoft.com/office/drawing/2014/main" id="{3502C66B-4A7C-E64B-81E5-1B5BB1F3255F}"/>
              </a:ext>
            </a:extLst>
          </p:cNvPr>
          <p:cNvGrpSpPr/>
          <p:nvPr/>
        </p:nvGrpSpPr>
        <p:grpSpPr>
          <a:xfrm>
            <a:off x="2779685" y="3975182"/>
            <a:ext cx="1152494" cy="552921"/>
            <a:chOff x="2032533" y="4029945"/>
            <a:chExt cx="1152494" cy="631776"/>
          </a:xfrm>
        </p:grpSpPr>
        <p:cxnSp>
          <p:nvCxnSpPr>
            <p:cNvPr id="29" name="Elbow Connector 28">
              <a:extLst>
                <a:ext uri="{FF2B5EF4-FFF2-40B4-BE49-F238E27FC236}">
                  <a16:creationId xmlns:a16="http://schemas.microsoft.com/office/drawing/2014/main" id="{BFB7B528-393E-134E-B55E-E47F1B0D80DC}"/>
                </a:ext>
              </a:extLst>
            </p:cNvPr>
            <p:cNvCxnSpPr>
              <a:cxnSpLocks/>
              <a:stCxn id="24" idx="0"/>
              <a:endCxn id="27" idx="2"/>
            </p:cNvCxnSpPr>
            <p:nvPr/>
          </p:nvCxnSpPr>
          <p:spPr>
            <a:xfrm rot="5400000" flipH="1" flipV="1">
              <a:off x="2411444" y="4026116"/>
              <a:ext cx="256694" cy="1014516"/>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78086F1-E59A-B442-AF46-2C2ECFB1EEBC}"/>
                </a:ext>
              </a:extLst>
            </p:cNvPr>
            <p:cNvSpPr txBox="1"/>
            <p:nvPr/>
          </p:nvSpPr>
          <p:spPr>
            <a:xfrm>
              <a:off x="2032533" y="4029945"/>
              <a:ext cx="1152494" cy="279797"/>
            </a:xfrm>
            <a:prstGeom prst="rect">
              <a:avLst/>
            </a:prstGeom>
            <a:noFill/>
          </p:spPr>
          <p:txBody>
            <a:bodyPr wrap="square" rtlCol="0">
              <a:spAutoFit/>
            </a:bodyPr>
            <a:lstStyle/>
            <a:p>
              <a:r>
                <a:rPr lang="en-US" sz="1400" b="1" dirty="0">
                  <a:latin typeface="Gill Sans Light" panose="020B0302020104020203" pitchFamily="34" charset="-79"/>
                  <a:cs typeface="Gill Sans Light" panose="020B0302020104020203" pitchFamily="34" charset="-79"/>
                </a:rPr>
                <a:t>Owned by</a:t>
              </a:r>
            </a:p>
          </p:txBody>
        </p:sp>
      </p:grpSp>
      <p:grpSp>
        <p:nvGrpSpPr>
          <p:cNvPr id="8" name="Group 7">
            <a:extLst>
              <a:ext uri="{FF2B5EF4-FFF2-40B4-BE49-F238E27FC236}">
                <a16:creationId xmlns:a16="http://schemas.microsoft.com/office/drawing/2014/main" id="{88AD3586-DAB9-3847-B358-9B26D2613027}"/>
              </a:ext>
            </a:extLst>
          </p:cNvPr>
          <p:cNvGrpSpPr/>
          <p:nvPr/>
        </p:nvGrpSpPr>
        <p:grpSpPr>
          <a:xfrm>
            <a:off x="5167471" y="4924410"/>
            <a:ext cx="1196843" cy="512353"/>
            <a:chOff x="4323887" y="4864121"/>
            <a:chExt cx="1196843" cy="578363"/>
          </a:xfrm>
        </p:grpSpPr>
        <p:cxnSp>
          <p:nvCxnSpPr>
            <p:cNvPr id="31" name="Elbow Connector 30">
              <a:extLst>
                <a:ext uri="{FF2B5EF4-FFF2-40B4-BE49-F238E27FC236}">
                  <a16:creationId xmlns:a16="http://schemas.microsoft.com/office/drawing/2014/main" id="{8DBA2B20-8D54-E046-B9BB-2B80D56308FD}"/>
                </a:ext>
              </a:extLst>
            </p:cNvPr>
            <p:cNvCxnSpPr>
              <a:cxnSpLocks/>
              <a:stCxn id="25" idx="2"/>
              <a:endCxn id="26" idx="6"/>
            </p:cNvCxnSpPr>
            <p:nvPr/>
          </p:nvCxnSpPr>
          <p:spPr>
            <a:xfrm rot="5400000">
              <a:off x="4883748" y="4486587"/>
              <a:ext cx="259448" cy="1014516"/>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AFE3B06-0AD8-6047-B67D-35FDABDBCB30}"/>
                </a:ext>
              </a:extLst>
            </p:cNvPr>
            <p:cNvSpPr txBox="1"/>
            <p:nvPr/>
          </p:nvSpPr>
          <p:spPr>
            <a:xfrm>
              <a:off x="4323887" y="5162687"/>
              <a:ext cx="1152494" cy="279797"/>
            </a:xfrm>
            <a:prstGeom prst="rect">
              <a:avLst/>
            </a:prstGeom>
            <a:noFill/>
          </p:spPr>
          <p:txBody>
            <a:bodyPr wrap="square" rtlCol="0">
              <a:spAutoFit/>
            </a:bodyPr>
            <a:lstStyle/>
            <a:p>
              <a:pPr algn="r"/>
              <a:r>
                <a:rPr lang="en-US" sz="1400" b="1" dirty="0">
                  <a:latin typeface="Gill Sans Light" panose="020B0302020104020203" pitchFamily="34" charset="-79"/>
                  <a:cs typeface="Gill Sans Light" panose="020B0302020104020203" pitchFamily="34" charset="-79"/>
                </a:rPr>
                <a:t>Owned by</a:t>
              </a:r>
            </a:p>
          </p:txBody>
        </p:sp>
      </p:grpSp>
      <p:grpSp>
        <p:nvGrpSpPr>
          <p:cNvPr id="9" name="Group 8">
            <a:extLst>
              <a:ext uri="{FF2B5EF4-FFF2-40B4-BE49-F238E27FC236}">
                <a16:creationId xmlns:a16="http://schemas.microsoft.com/office/drawing/2014/main" id="{32BA4EF1-DDC4-9044-BBAE-65B996C0F5F7}"/>
              </a:ext>
            </a:extLst>
          </p:cNvPr>
          <p:cNvGrpSpPr/>
          <p:nvPr/>
        </p:nvGrpSpPr>
        <p:grpSpPr>
          <a:xfrm>
            <a:off x="2735339" y="4924421"/>
            <a:ext cx="1241191" cy="511935"/>
            <a:chOff x="2011726" y="4865683"/>
            <a:chExt cx="1241191" cy="578844"/>
          </a:xfrm>
        </p:grpSpPr>
        <p:cxnSp>
          <p:nvCxnSpPr>
            <p:cNvPr id="28" name="Elbow Connector 27">
              <a:extLst>
                <a:ext uri="{FF2B5EF4-FFF2-40B4-BE49-F238E27FC236}">
                  <a16:creationId xmlns:a16="http://schemas.microsoft.com/office/drawing/2014/main" id="{92E70FFC-0BBA-C544-9CCF-FCC98FA5D876}"/>
                </a:ext>
              </a:extLst>
            </p:cNvPr>
            <p:cNvCxnSpPr>
              <a:cxnSpLocks/>
              <a:stCxn id="26" idx="2"/>
              <a:endCxn id="24" idx="2"/>
            </p:cNvCxnSpPr>
            <p:nvPr/>
          </p:nvCxnSpPr>
          <p:spPr>
            <a:xfrm rot="10800000">
              <a:off x="2040942" y="4865683"/>
              <a:ext cx="1014516" cy="259877"/>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433E3A9-2557-914C-97E7-C6980E85B821}"/>
                </a:ext>
              </a:extLst>
            </p:cNvPr>
            <p:cNvSpPr txBox="1"/>
            <p:nvPr/>
          </p:nvSpPr>
          <p:spPr>
            <a:xfrm>
              <a:off x="2011726" y="5164730"/>
              <a:ext cx="1241191" cy="279797"/>
            </a:xfrm>
            <a:prstGeom prst="rect">
              <a:avLst/>
            </a:prstGeom>
            <a:noFill/>
          </p:spPr>
          <p:txBody>
            <a:bodyPr wrap="square" rtlCol="0">
              <a:spAutoFit/>
            </a:bodyPr>
            <a:lstStyle/>
            <a:p>
              <a:r>
                <a:rPr lang="en-US" sz="1400" b="1" dirty="0">
                  <a:latin typeface="Gill Sans Light" panose="020B0302020104020203" pitchFamily="34" charset="-79"/>
                  <a:cs typeface="Gill Sans Light" panose="020B0302020104020203" pitchFamily="34" charset="-79"/>
                </a:rPr>
                <a:t>Waiting for</a:t>
              </a:r>
            </a:p>
          </p:txBody>
        </p:sp>
      </p:grpSp>
      <p:grpSp>
        <p:nvGrpSpPr>
          <p:cNvPr id="7" name="Group 6">
            <a:extLst>
              <a:ext uri="{FF2B5EF4-FFF2-40B4-BE49-F238E27FC236}">
                <a16:creationId xmlns:a16="http://schemas.microsoft.com/office/drawing/2014/main" id="{4B66CA89-C138-4948-9903-5075B7F5C15D}"/>
              </a:ext>
            </a:extLst>
          </p:cNvPr>
          <p:cNvGrpSpPr/>
          <p:nvPr/>
        </p:nvGrpSpPr>
        <p:grpSpPr>
          <a:xfrm>
            <a:off x="5123123" y="3971589"/>
            <a:ext cx="1241191" cy="556515"/>
            <a:chOff x="4316739" y="4027229"/>
            <a:chExt cx="1241191" cy="635255"/>
          </a:xfrm>
        </p:grpSpPr>
        <p:cxnSp>
          <p:nvCxnSpPr>
            <p:cNvPr id="30" name="Elbow Connector 29">
              <a:extLst>
                <a:ext uri="{FF2B5EF4-FFF2-40B4-BE49-F238E27FC236}">
                  <a16:creationId xmlns:a16="http://schemas.microsoft.com/office/drawing/2014/main" id="{51C65660-1527-7A4A-A0AB-A08D16C60C65}"/>
                </a:ext>
              </a:extLst>
            </p:cNvPr>
            <p:cNvCxnSpPr>
              <a:cxnSpLocks/>
              <a:stCxn id="27" idx="6"/>
              <a:endCxn id="25" idx="0"/>
            </p:cNvCxnSpPr>
            <p:nvPr/>
          </p:nvCxnSpPr>
          <p:spPr>
            <a:xfrm>
              <a:off x="4543414" y="4406044"/>
              <a:ext cx="1014516" cy="256440"/>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1763AF-1004-3447-82B6-F0158BAB84AD}"/>
                </a:ext>
              </a:extLst>
            </p:cNvPr>
            <p:cNvSpPr txBox="1"/>
            <p:nvPr/>
          </p:nvSpPr>
          <p:spPr>
            <a:xfrm>
              <a:off x="4316739" y="4027229"/>
              <a:ext cx="1241191" cy="279797"/>
            </a:xfrm>
            <a:prstGeom prst="rect">
              <a:avLst/>
            </a:prstGeom>
            <a:noFill/>
          </p:spPr>
          <p:txBody>
            <a:bodyPr wrap="square" rtlCol="0">
              <a:spAutoFit/>
            </a:bodyPr>
            <a:lstStyle/>
            <a:p>
              <a:pPr algn="r"/>
              <a:r>
                <a:rPr lang="en-US" sz="1400" b="1" dirty="0">
                  <a:latin typeface="Gill Sans Light" panose="020B0302020104020203" pitchFamily="34" charset="-79"/>
                  <a:cs typeface="Gill Sans Light" panose="020B0302020104020203" pitchFamily="34" charset="-79"/>
                </a:rPr>
                <a:t>Waiting for</a:t>
              </a:r>
            </a:p>
          </p:txBody>
        </p:sp>
      </p:grpSp>
    </p:spTree>
    <p:extLst>
      <p:ext uri="{BB962C8B-B14F-4D97-AF65-F5344CB8AC3E}">
        <p14:creationId xmlns:p14="http://schemas.microsoft.com/office/powerpoint/2010/main" val="146147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81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81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81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814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righ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8147">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8147">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81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a:t>
            </a:r>
            <a:r>
              <a:rPr lang="en-US" strike="sngStrike" dirty="0"/>
              <a:t>Philosophers</a:t>
            </a:r>
            <a:r>
              <a:rPr lang="en-US" dirty="0"/>
              <a:t> Politicians!</a:t>
            </a:r>
          </a:p>
        </p:txBody>
      </p:sp>
      <p:sp>
        <p:nvSpPr>
          <p:cNvPr id="3" name="Content Placeholder 2">
            <a:extLst>
              <a:ext uri="{FF2B5EF4-FFF2-40B4-BE49-F238E27FC236}">
                <a16:creationId xmlns:a16="http://schemas.microsoft.com/office/drawing/2014/main" id="{0A99019A-63C7-FA40-AA6D-B57271FA79B0}"/>
              </a:ext>
            </a:extLst>
          </p:cNvPr>
          <p:cNvSpPr>
            <a:spLocks noGrp="1"/>
          </p:cNvSpPr>
          <p:nvPr>
            <p:ph idx="1"/>
          </p:nvPr>
        </p:nvSpPr>
        <p:spPr>
          <a:xfrm>
            <a:off x="628650" y="3482789"/>
            <a:ext cx="7886700" cy="3162486"/>
          </a:xfrm>
        </p:spPr>
        <p:txBody>
          <a:bodyPr/>
          <a:lstStyle/>
          <a:p>
            <a:r>
              <a:rPr lang="en-US" sz="2400" dirty="0"/>
              <a:t>Each politician needs two chopsticks to eat</a:t>
            </a:r>
          </a:p>
          <a:p>
            <a:r>
              <a:rPr lang="en-US" sz="2400" dirty="0"/>
              <a:t>Each grabs chopstick on the right first (all right-handed)</a:t>
            </a:r>
          </a:p>
          <a:p>
            <a:r>
              <a:rPr lang="en-US" sz="2400" dirty="0"/>
              <a:t>Deadlock if all grab chopstick at same time</a:t>
            </a:r>
          </a:p>
          <a:p>
            <a:r>
              <a:rPr lang="en-US" sz="2400" dirty="0"/>
              <a:t>Deadlock depends on the order of execution</a:t>
            </a:r>
          </a:p>
          <a:p>
            <a:pPr lvl="1"/>
            <a:r>
              <a:rPr lang="en-US" sz="2000" dirty="0">
                <a:solidFill>
                  <a:schemeClr val="tx1"/>
                </a:solidFill>
              </a:rPr>
              <a:t>No deadlock if one was left-handed</a:t>
            </a:r>
            <a:endParaRPr lang="en-US" sz="2000" dirty="0"/>
          </a:p>
        </p:txBody>
      </p:sp>
      <p:pic>
        <p:nvPicPr>
          <p:cNvPr id="1026" name="Picture 2">
            <a:extLst>
              <a:ext uri="{FF2B5EF4-FFF2-40B4-BE49-F238E27FC236}">
                <a16:creationId xmlns:a16="http://schemas.microsoft.com/office/drawing/2014/main" id="{21048AEC-12AD-374A-8EC9-3FC763C50D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40574" y="1398535"/>
            <a:ext cx="2062853" cy="197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85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ko-KR" dirty="0"/>
              <a:t>ATM Example (cont.)</a:t>
            </a:r>
          </a:p>
        </p:txBody>
      </p:sp>
      <p:sp>
        <p:nvSpPr>
          <p:cNvPr id="416771" name="Rectangle 3"/>
          <p:cNvSpPr>
            <a:spLocks noGrp="1" noChangeArrowheads="1"/>
          </p:cNvSpPr>
          <p:nvPr>
            <p:ph type="body" idx="1"/>
          </p:nvPr>
        </p:nvSpPr>
        <p:spPr/>
        <p:txBody>
          <a:bodyPr/>
          <a:lstStyle/>
          <a:p>
            <a:r>
              <a:rPr lang="en-US" altLang="ko-KR" sz="2400" dirty="0"/>
              <a:t>Using threads could make this faster</a:t>
            </a:r>
          </a:p>
          <a:p>
            <a:pPr lvl="1"/>
            <a:r>
              <a:rPr lang="en-US" altLang="ko-KR" sz="2000" dirty="0"/>
              <a:t>E.g., using one thread per request</a:t>
            </a:r>
          </a:p>
          <a:p>
            <a:r>
              <a:rPr lang="en-US" altLang="ko-KR" sz="2400" dirty="0"/>
              <a:t>Do threads make it easier?</a:t>
            </a:r>
          </a:p>
          <a:p>
            <a:pPr lvl="1"/>
            <a:r>
              <a:rPr lang="en-US" altLang="ko-KR" sz="2000" dirty="0"/>
              <a:t>Unfortunately, not!</a:t>
            </a:r>
          </a:p>
          <a:p>
            <a:pPr marL="457200" lvl="1" indent="0">
              <a:buNone/>
            </a:pPr>
            <a:br>
              <a:rPr lang="en-US" altLang="ko-KR" sz="2000" dirty="0"/>
            </a:br>
            <a:r>
              <a:rPr lang="en-US" altLang="ko-KR" sz="2000" dirty="0"/>
              <a:t>	          </a:t>
            </a:r>
            <a:r>
              <a:rPr lang="en-US" altLang="ko-KR" sz="2000" u="sng" dirty="0">
                <a:solidFill>
                  <a:srgbClr val="FF0000"/>
                </a:solidFill>
              </a:rPr>
              <a:t>Thread 1</a:t>
            </a:r>
            <a:r>
              <a:rPr lang="en-US" altLang="ko-KR" sz="2000" dirty="0"/>
              <a:t>			          </a:t>
            </a:r>
            <a:r>
              <a:rPr lang="en-US" altLang="ko-KR" sz="2000" u="sng" dirty="0">
                <a:solidFill>
                  <a:srgbClr val="FF0000"/>
                </a:solidFill>
              </a:rPr>
              <a:t>Thread 2</a:t>
            </a:r>
          </a:p>
          <a:p>
            <a:pPr marL="457200" lvl="1" indent="0">
              <a:buNone/>
            </a:pPr>
            <a:br>
              <a:rPr lang="en-US" altLang="ko-KR" sz="2000" dirty="0"/>
            </a:br>
            <a:r>
              <a:rPr lang="en-US" altLang="ko-KR" sz="1600" dirty="0">
                <a:latin typeface="Ubuntu Mono" panose="020B0509030602030204" pitchFamily="49" charset="0"/>
              </a:rPr>
              <a:t>	load r1, acct-&gt;balance</a:t>
            </a:r>
            <a:br>
              <a:rPr lang="en-US" altLang="ko-KR" sz="1600" dirty="0">
                <a:latin typeface="Ubuntu Mono" panose="020B0509030602030204" pitchFamily="49" charset="0"/>
              </a:rPr>
            </a:br>
            <a:endParaRPr lang="en-US" altLang="ko-KR" sz="1600" dirty="0">
              <a:latin typeface="Ubuntu Mono" panose="020B0509030602030204" pitchFamily="49" charset="0"/>
            </a:endParaRPr>
          </a:p>
          <a:p>
            <a:pPr marL="457200" lvl="1" indent="0">
              <a:buNone/>
            </a:pPr>
            <a:r>
              <a:rPr lang="en-US" altLang="ko-KR" sz="1600" dirty="0">
                <a:latin typeface="Ubuntu Mono" panose="020B0509030602030204" pitchFamily="49" charset="0"/>
              </a:rPr>
              <a:t>					load r1, acct-&gt;balance</a:t>
            </a:r>
            <a:br>
              <a:rPr lang="en-US" altLang="ko-KR" sz="1600" dirty="0">
                <a:latin typeface="Ubuntu Mono" panose="020B0509030602030204" pitchFamily="49" charset="0"/>
              </a:rPr>
            </a:br>
            <a:r>
              <a:rPr lang="en-US" altLang="ko-KR" sz="1600" dirty="0">
                <a:latin typeface="Ubuntu Mono" panose="020B0509030602030204" pitchFamily="49" charset="0"/>
              </a:rPr>
              <a:t>					add r1, amount2</a:t>
            </a:r>
            <a:br>
              <a:rPr lang="en-US" altLang="ko-KR" sz="1600" dirty="0">
                <a:latin typeface="Ubuntu Mono" panose="020B0509030602030204" pitchFamily="49" charset="0"/>
              </a:rPr>
            </a:br>
            <a:r>
              <a:rPr lang="en-US" altLang="ko-KR" sz="1600" dirty="0">
                <a:latin typeface="Ubuntu Mono" panose="020B0509030602030204" pitchFamily="49" charset="0"/>
              </a:rPr>
              <a:t>					store r1, acct-&gt;balance</a:t>
            </a:r>
            <a:br>
              <a:rPr lang="en-US" altLang="ko-KR" sz="1600" dirty="0">
                <a:latin typeface="Ubuntu Mono" panose="020B0509030602030204" pitchFamily="49" charset="0"/>
              </a:rPr>
            </a:br>
            <a:endParaRPr lang="en-US" altLang="ko-KR" sz="1600" dirty="0">
              <a:latin typeface="Ubuntu Mono" panose="020B0509030602030204" pitchFamily="49" charset="0"/>
            </a:endParaRPr>
          </a:p>
          <a:p>
            <a:pPr marL="457200" lvl="1" indent="0">
              <a:buNone/>
            </a:pPr>
            <a:r>
              <a:rPr lang="en-US" altLang="ko-KR" sz="1600" dirty="0">
                <a:latin typeface="Ubuntu Mono" panose="020B0509030602030204" pitchFamily="49" charset="0"/>
              </a:rPr>
              <a:t>	add r1, amount1</a:t>
            </a:r>
            <a:br>
              <a:rPr lang="en-US" altLang="ko-KR" sz="1600" dirty="0">
                <a:latin typeface="Ubuntu Mono" panose="020B0509030602030204" pitchFamily="49" charset="0"/>
              </a:rPr>
            </a:br>
            <a:r>
              <a:rPr lang="en-US" altLang="ko-KR" sz="1600" dirty="0">
                <a:latin typeface="Ubuntu Mono" panose="020B0509030602030204" pitchFamily="49" charset="0"/>
              </a:rPr>
              <a:t>	store r1, acct-&gt;balance</a:t>
            </a:r>
            <a:endParaRPr lang="en-US" altLang="ko-KR" sz="2000" dirty="0">
              <a:latin typeface="Ubuntu Mono" panose="020B0509030602030204" pitchFamily="49" charset="0"/>
            </a:endParaRPr>
          </a:p>
        </p:txBody>
      </p:sp>
      <p:cxnSp>
        <p:nvCxnSpPr>
          <p:cNvPr id="3" name="Straight Arrow Connector 2">
            <a:extLst>
              <a:ext uri="{FF2B5EF4-FFF2-40B4-BE49-F238E27FC236}">
                <a16:creationId xmlns:a16="http://schemas.microsoft.com/office/drawing/2014/main" id="{E2A857D2-AB34-2E4E-964D-ABDCD0B4BE0B}"/>
              </a:ext>
            </a:extLst>
          </p:cNvPr>
          <p:cNvCxnSpPr>
            <a:cxnSpLocks/>
          </p:cNvCxnSpPr>
          <p:nvPr/>
        </p:nvCxnSpPr>
        <p:spPr>
          <a:xfrm>
            <a:off x="4192438" y="4718647"/>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D970445-AB58-7F4D-8DF8-C20C7F2DE8E3}"/>
              </a:ext>
            </a:extLst>
          </p:cNvPr>
          <p:cNvCxnSpPr>
            <a:cxnSpLocks/>
          </p:cNvCxnSpPr>
          <p:nvPr/>
        </p:nvCxnSpPr>
        <p:spPr>
          <a:xfrm flipH="1">
            <a:off x="4192438" y="5690560"/>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285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67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67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67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677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677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677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67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9AC6980-0A01-744B-8395-C480C91AF397}"/>
              </a:ext>
            </a:extLst>
          </p:cNvPr>
          <p:cNvGrpSpPr/>
          <p:nvPr/>
        </p:nvGrpSpPr>
        <p:grpSpPr>
          <a:xfrm>
            <a:off x="1600200" y="4231807"/>
            <a:ext cx="5378824" cy="2310153"/>
            <a:chOff x="1600200" y="4231807"/>
            <a:chExt cx="5378824" cy="2310153"/>
          </a:xfrm>
        </p:grpSpPr>
        <p:grpSp>
          <p:nvGrpSpPr>
            <p:cNvPr id="235" name="Group 4">
              <a:extLst>
                <a:ext uri="{FF2B5EF4-FFF2-40B4-BE49-F238E27FC236}">
                  <a16:creationId xmlns:a16="http://schemas.microsoft.com/office/drawing/2014/main" id="{6987367C-B190-144E-9AC5-8F97D4F0BAE1}"/>
                </a:ext>
              </a:extLst>
            </p:cNvPr>
            <p:cNvGrpSpPr>
              <a:grpSpLocks/>
            </p:cNvGrpSpPr>
            <p:nvPr/>
          </p:nvGrpSpPr>
          <p:grpSpPr bwMode="auto">
            <a:xfrm>
              <a:off x="1600200" y="4860483"/>
              <a:ext cx="5378824" cy="1034087"/>
              <a:chOff x="1104" y="1564"/>
              <a:chExt cx="3312" cy="1592"/>
            </a:xfrm>
          </p:grpSpPr>
          <p:sp>
            <p:nvSpPr>
              <p:cNvPr id="236" name="Line 5">
                <a:extLst>
                  <a:ext uri="{FF2B5EF4-FFF2-40B4-BE49-F238E27FC236}">
                    <a16:creationId xmlns:a16="http://schemas.microsoft.com/office/drawing/2014/main" id="{B2C5D16D-7D01-3848-8648-D737DCE2C3DD}"/>
                  </a:ext>
                </a:extLst>
              </p:cNvPr>
              <p:cNvSpPr>
                <a:spLocks noChangeShapeType="1"/>
              </p:cNvSpPr>
              <p:nvPr/>
            </p:nvSpPr>
            <p:spPr bwMode="auto">
              <a:xfrm>
                <a:off x="1104" y="1564"/>
                <a:ext cx="3312"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37" name="Line 6">
                <a:extLst>
                  <a:ext uri="{FF2B5EF4-FFF2-40B4-BE49-F238E27FC236}">
                    <a16:creationId xmlns:a16="http://schemas.microsoft.com/office/drawing/2014/main" id="{556A2D9B-57EA-B042-9EDF-B0DC6EE8E1A8}"/>
                  </a:ext>
                </a:extLst>
              </p:cNvPr>
              <p:cNvSpPr>
                <a:spLocks noChangeShapeType="1"/>
              </p:cNvSpPr>
              <p:nvPr/>
            </p:nvSpPr>
            <p:spPr bwMode="auto">
              <a:xfrm>
                <a:off x="1104" y="3156"/>
                <a:ext cx="3312"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238" name="Group 7">
              <a:extLst>
                <a:ext uri="{FF2B5EF4-FFF2-40B4-BE49-F238E27FC236}">
                  <a16:creationId xmlns:a16="http://schemas.microsoft.com/office/drawing/2014/main" id="{3A8A3401-3E2C-3041-9F8B-1E8FC97C8C01}"/>
                </a:ext>
              </a:extLst>
            </p:cNvPr>
            <p:cNvGrpSpPr>
              <a:grpSpLocks/>
            </p:cNvGrpSpPr>
            <p:nvPr/>
          </p:nvGrpSpPr>
          <p:grpSpPr bwMode="auto">
            <a:xfrm>
              <a:off x="3792228" y="4277580"/>
              <a:ext cx="928909" cy="2123220"/>
              <a:chOff x="2374" y="2068"/>
              <a:chExt cx="945" cy="2252"/>
            </a:xfrm>
          </p:grpSpPr>
          <p:sp>
            <p:nvSpPr>
              <p:cNvPr id="239" name="Line 8">
                <a:extLst>
                  <a:ext uri="{FF2B5EF4-FFF2-40B4-BE49-F238E27FC236}">
                    <a16:creationId xmlns:a16="http://schemas.microsoft.com/office/drawing/2014/main" id="{6146777F-D726-5643-AC17-093335A1D1F8}"/>
                  </a:ext>
                </a:extLst>
              </p:cNvPr>
              <p:cNvSpPr>
                <a:spLocks noChangeShapeType="1"/>
              </p:cNvSpPr>
              <p:nvPr/>
            </p:nvSpPr>
            <p:spPr bwMode="auto">
              <a:xfrm>
                <a:off x="3319" y="2068"/>
                <a:ext cx="0" cy="2251"/>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40" name="Line 9">
                <a:extLst>
                  <a:ext uri="{FF2B5EF4-FFF2-40B4-BE49-F238E27FC236}">
                    <a16:creationId xmlns:a16="http://schemas.microsoft.com/office/drawing/2014/main" id="{822881C0-C296-9B46-828F-A1ECCEDE8DD2}"/>
                  </a:ext>
                </a:extLst>
              </p:cNvPr>
              <p:cNvSpPr>
                <a:spLocks noChangeShapeType="1"/>
              </p:cNvSpPr>
              <p:nvPr/>
            </p:nvSpPr>
            <p:spPr bwMode="auto">
              <a:xfrm>
                <a:off x="2374" y="2068"/>
                <a:ext cx="0" cy="225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pic>
          <p:nvPicPr>
            <p:cNvPr id="311" name="Picture 102">
              <a:extLst>
                <a:ext uri="{FF2B5EF4-FFF2-40B4-BE49-F238E27FC236}">
                  <a16:creationId xmlns:a16="http://schemas.microsoft.com/office/drawing/2014/main" id="{35EFE56A-2E97-CB4C-A5F6-43EDBA617E1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68890" y="5471399"/>
              <a:ext cx="263437" cy="385325"/>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2" name="Picture 103">
              <a:extLst>
                <a:ext uri="{FF2B5EF4-FFF2-40B4-BE49-F238E27FC236}">
                  <a16:creationId xmlns:a16="http://schemas.microsoft.com/office/drawing/2014/main" id="{352F5EF4-4D0B-A942-9421-6252CFA2AF1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23683" y="6156635"/>
              <a:ext cx="263437" cy="385325"/>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3" name="Picture 104">
              <a:extLst>
                <a:ext uri="{FF2B5EF4-FFF2-40B4-BE49-F238E27FC236}">
                  <a16:creationId xmlns:a16="http://schemas.microsoft.com/office/drawing/2014/main" id="{E5BFC803-F8C1-9D4C-BAF5-BF2763AA1CC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98366" y="4927680"/>
              <a:ext cx="263437" cy="385325"/>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4" name="Picture 105">
              <a:extLst>
                <a:ext uri="{FF2B5EF4-FFF2-40B4-BE49-F238E27FC236}">
                  <a16:creationId xmlns:a16="http://schemas.microsoft.com/office/drawing/2014/main" id="{94D4FA0F-6BDC-D445-B334-4F3836DEF84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17399" y="4231807"/>
              <a:ext cx="263437" cy="385325"/>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2291" name="Rectangle 2"/>
          <p:cNvSpPr>
            <a:spLocks noGrp="1" noChangeArrowheads="1"/>
          </p:cNvSpPr>
          <p:nvPr>
            <p:ph type="title"/>
          </p:nvPr>
        </p:nvSpPr>
        <p:spPr/>
        <p:txBody>
          <a:bodyPr/>
          <a:lstStyle/>
          <a:p>
            <a:r>
              <a:rPr lang="en-US" altLang="ko-KR" dirty="0"/>
              <a:t>Wormhole-routed Network</a:t>
            </a:r>
          </a:p>
        </p:txBody>
      </p:sp>
      <p:sp>
        <p:nvSpPr>
          <p:cNvPr id="566275" name="Rectangle 3"/>
          <p:cNvSpPr>
            <a:spLocks noGrp="1" noChangeArrowheads="1"/>
          </p:cNvSpPr>
          <p:nvPr>
            <p:ph type="body" idx="1"/>
          </p:nvPr>
        </p:nvSpPr>
        <p:spPr/>
        <p:txBody>
          <a:bodyPr/>
          <a:lstStyle/>
          <a:p>
            <a:pPr>
              <a:lnSpc>
                <a:spcPct val="84000"/>
              </a:lnSpc>
            </a:pPr>
            <a:r>
              <a:rPr lang="en-US" altLang="ko-KR" sz="2000" dirty="0"/>
              <a:t>Each train wants to turn right but is blocked by other trains</a:t>
            </a:r>
          </a:p>
          <a:p>
            <a:pPr>
              <a:lnSpc>
                <a:spcPct val="84000"/>
              </a:lnSpc>
            </a:pPr>
            <a:r>
              <a:rPr lang="en-US" altLang="ko-KR" sz="2000" dirty="0"/>
              <a:t>Similar problem to multiprocessor networks</a:t>
            </a:r>
          </a:p>
          <a:p>
            <a:pPr>
              <a:lnSpc>
                <a:spcPct val="84000"/>
              </a:lnSpc>
            </a:pPr>
            <a:r>
              <a:rPr lang="en-US" altLang="ko-KR" sz="2000" dirty="0"/>
              <a:t>How to fix this? (Imagine grid extends in all four directions)</a:t>
            </a:r>
          </a:p>
          <a:p>
            <a:pPr lvl="1">
              <a:lnSpc>
                <a:spcPct val="84000"/>
              </a:lnSpc>
            </a:pPr>
            <a:r>
              <a:rPr lang="en-US" altLang="ko-KR" sz="1800" dirty="0"/>
              <a:t>Force ordering of channels (tracks)</a:t>
            </a:r>
          </a:p>
          <a:p>
            <a:pPr lvl="2">
              <a:lnSpc>
                <a:spcPct val="84000"/>
              </a:lnSpc>
            </a:pPr>
            <a:r>
              <a:rPr lang="en-US" altLang="ko-KR" sz="1600" dirty="0"/>
              <a:t>Protocol: Always go east-west first, then north-south</a:t>
            </a:r>
          </a:p>
          <a:p>
            <a:pPr lvl="1">
              <a:lnSpc>
                <a:spcPct val="84000"/>
              </a:lnSpc>
            </a:pPr>
            <a:r>
              <a:rPr lang="en-US" altLang="ko-KR" sz="1800" dirty="0"/>
              <a:t>Called “dimension ordering” (X then Y)</a:t>
            </a:r>
          </a:p>
        </p:txBody>
      </p:sp>
      <p:grpSp>
        <p:nvGrpSpPr>
          <p:cNvPr id="177" name="Group 177">
            <a:extLst>
              <a:ext uri="{FF2B5EF4-FFF2-40B4-BE49-F238E27FC236}">
                <a16:creationId xmlns:a16="http://schemas.microsoft.com/office/drawing/2014/main" id="{198B405F-313F-5D47-80DB-954789768949}"/>
              </a:ext>
            </a:extLst>
          </p:cNvPr>
          <p:cNvGrpSpPr>
            <a:grpSpLocks/>
          </p:cNvGrpSpPr>
          <p:nvPr/>
        </p:nvGrpSpPr>
        <p:grpSpPr bwMode="auto">
          <a:xfrm>
            <a:off x="1883296" y="4277580"/>
            <a:ext cx="4728096" cy="2123220"/>
            <a:chOff x="432" y="2160"/>
            <a:chExt cx="4810" cy="2160"/>
          </a:xfrm>
        </p:grpSpPr>
        <p:grpSp>
          <p:nvGrpSpPr>
            <p:cNvPr id="178" name="Group 152">
              <a:extLst>
                <a:ext uri="{FF2B5EF4-FFF2-40B4-BE49-F238E27FC236}">
                  <a16:creationId xmlns:a16="http://schemas.microsoft.com/office/drawing/2014/main" id="{67A334D6-7FFF-934C-80AA-412784E38349}"/>
                </a:ext>
              </a:extLst>
            </p:cNvPr>
            <p:cNvGrpSpPr>
              <a:grpSpLocks/>
            </p:cNvGrpSpPr>
            <p:nvPr/>
          </p:nvGrpSpPr>
          <p:grpSpPr bwMode="auto">
            <a:xfrm>
              <a:off x="2400" y="2496"/>
              <a:ext cx="902" cy="211"/>
              <a:chOff x="460" y="3583"/>
              <a:chExt cx="902" cy="211"/>
            </a:xfrm>
          </p:grpSpPr>
          <p:sp>
            <p:nvSpPr>
              <p:cNvPr id="233" name="Arc 153">
                <a:extLst>
                  <a:ext uri="{FF2B5EF4-FFF2-40B4-BE49-F238E27FC236}">
                    <a16:creationId xmlns:a16="http://schemas.microsoft.com/office/drawing/2014/main" id="{3BA051D2-ABD1-784C-B538-2EE982A32290}"/>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34" name="Arc 154">
                <a:extLst>
                  <a:ext uri="{FF2B5EF4-FFF2-40B4-BE49-F238E27FC236}">
                    <a16:creationId xmlns:a16="http://schemas.microsoft.com/office/drawing/2014/main" id="{3DB2D332-929B-F14B-A668-D4382538292B}"/>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79" name="Group 149">
              <a:extLst>
                <a:ext uri="{FF2B5EF4-FFF2-40B4-BE49-F238E27FC236}">
                  <a16:creationId xmlns:a16="http://schemas.microsoft.com/office/drawing/2014/main" id="{CB4A4110-DEDD-C44D-A9CC-0C3AB80F8627}"/>
                </a:ext>
              </a:extLst>
            </p:cNvPr>
            <p:cNvGrpSpPr>
              <a:grpSpLocks/>
            </p:cNvGrpSpPr>
            <p:nvPr/>
          </p:nvGrpSpPr>
          <p:grpSpPr bwMode="auto">
            <a:xfrm>
              <a:off x="1411" y="2496"/>
              <a:ext cx="902" cy="211"/>
              <a:chOff x="460" y="3583"/>
              <a:chExt cx="902" cy="211"/>
            </a:xfrm>
          </p:grpSpPr>
          <p:sp>
            <p:nvSpPr>
              <p:cNvPr id="231" name="Arc 150">
                <a:extLst>
                  <a:ext uri="{FF2B5EF4-FFF2-40B4-BE49-F238E27FC236}">
                    <a16:creationId xmlns:a16="http://schemas.microsoft.com/office/drawing/2014/main" id="{5BE05642-3BB8-CE45-BE9C-B5B10DD2F272}"/>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32" name="Arc 151">
                <a:extLst>
                  <a:ext uri="{FF2B5EF4-FFF2-40B4-BE49-F238E27FC236}">
                    <a16:creationId xmlns:a16="http://schemas.microsoft.com/office/drawing/2014/main" id="{2956CAAF-0006-1347-99DD-E4F30C1B4924}"/>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0" name="Group 140">
              <a:extLst>
                <a:ext uri="{FF2B5EF4-FFF2-40B4-BE49-F238E27FC236}">
                  <a16:creationId xmlns:a16="http://schemas.microsoft.com/office/drawing/2014/main" id="{77DD4BE2-CA28-1449-8097-9FF5F89F7B9D}"/>
                </a:ext>
              </a:extLst>
            </p:cNvPr>
            <p:cNvGrpSpPr>
              <a:grpSpLocks/>
            </p:cNvGrpSpPr>
            <p:nvPr/>
          </p:nvGrpSpPr>
          <p:grpSpPr bwMode="auto">
            <a:xfrm>
              <a:off x="1411" y="2784"/>
              <a:ext cx="902" cy="1010"/>
              <a:chOff x="4381" y="2784"/>
              <a:chExt cx="902" cy="1010"/>
            </a:xfrm>
          </p:grpSpPr>
          <p:sp>
            <p:nvSpPr>
              <p:cNvPr id="227" name="Arc 141">
                <a:extLst>
                  <a:ext uri="{FF2B5EF4-FFF2-40B4-BE49-F238E27FC236}">
                    <a16:creationId xmlns:a16="http://schemas.microsoft.com/office/drawing/2014/main" id="{C0881C7F-EE3E-AD4C-BE85-A8FDE44E68FE}"/>
                  </a:ext>
                </a:extLst>
              </p:cNvPr>
              <p:cNvSpPr>
                <a:spLocks/>
              </p:cNvSpPr>
              <p:nvPr/>
            </p:nvSpPr>
            <p:spPr bwMode="auto">
              <a:xfrm>
                <a:off x="5063"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8" name="Arc 142">
                <a:extLst>
                  <a:ext uri="{FF2B5EF4-FFF2-40B4-BE49-F238E27FC236}">
                    <a16:creationId xmlns:a16="http://schemas.microsoft.com/office/drawing/2014/main" id="{53BB44D3-A5F9-1C46-A6BB-EE08E26019F8}"/>
                  </a:ext>
                </a:extLst>
              </p:cNvPr>
              <p:cNvSpPr>
                <a:spLocks/>
              </p:cNvSpPr>
              <p:nvPr/>
            </p:nvSpPr>
            <p:spPr bwMode="auto">
              <a:xfrm rot="-5400000">
                <a:off x="4386"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9" name="Arc 143">
                <a:extLst>
                  <a:ext uri="{FF2B5EF4-FFF2-40B4-BE49-F238E27FC236}">
                    <a16:creationId xmlns:a16="http://schemas.microsoft.com/office/drawing/2014/main" id="{2661D525-D2E7-8B40-A8DD-922A81BD4AD4}"/>
                  </a:ext>
                </a:extLst>
              </p:cNvPr>
              <p:cNvSpPr>
                <a:spLocks/>
              </p:cNvSpPr>
              <p:nvPr/>
            </p:nvSpPr>
            <p:spPr bwMode="auto">
              <a:xfrm rot="5400000">
                <a:off x="5067"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30" name="Arc 144">
                <a:extLst>
                  <a:ext uri="{FF2B5EF4-FFF2-40B4-BE49-F238E27FC236}">
                    <a16:creationId xmlns:a16="http://schemas.microsoft.com/office/drawing/2014/main" id="{AD34BBBC-5366-0B4D-A246-CEB548BB24E0}"/>
                  </a:ext>
                </a:extLst>
              </p:cNvPr>
              <p:cNvSpPr>
                <a:spLocks/>
              </p:cNvSpPr>
              <p:nvPr/>
            </p:nvSpPr>
            <p:spPr bwMode="auto">
              <a:xfrm rot="10800000">
                <a:off x="4381"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1" name="Group 135">
              <a:extLst>
                <a:ext uri="{FF2B5EF4-FFF2-40B4-BE49-F238E27FC236}">
                  <a16:creationId xmlns:a16="http://schemas.microsoft.com/office/drawing/2014/main" id="{1A54E62D-D9BD-674B-ABFF-AB5FB74AA0BA}"/>
                </a:ext>
              </a:extLst>
            </p:cNvPr>
            <p:cNvGrpSpPr>
              <a:grpSpLocks/>
            </p:cNvGrpSpPr>
            <p:nvPr/>
          </p:nvGrpSpPr>
          <p:grpSpPr bwMode="auto">
            <a:xfrm>
              <a:off x="3360" y="2784"/>
              <a:ext cx="902" cy="1010"/>
              <a:chOff x="4381" y="2784"/>
              <a:chExt cx="902" cy="1010"/>
            </a:xfrm>
          </p:grpSpPr>
          <p:sp>
            <p:nvSpPr>
              <p:cNvPr id="223" name="Arc 136">
                <a:extLst>
                  <a:ext uri="{FF2B5EF4-FFF2-40B4-BE49-F238E27FC236}">
                    <a16:creationId xmlns:a16="http://schemas.microsoft.com/office/drawing/2014/main" id="{44FBC27B-9369-9C41-A848-7D8AAC98E830}"/>
                  </a:ext>
                </a:extLst>
              </p:cNvPr>
              <p:cNvSpPr>
                <a:spLocks/>
              </p:cNvSpPr>
              <p:nvPr/>
            </p:nvSpPr>
            <p:spPr bwMode="auto">
              <a:xfrm>
                <a:off x="5063"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4" name="Arc 137">
                <a:extLst>
                  <a:ext uri="{FF2B5EF4-FFF2-40B4-BE49-F238E27FC236}">
                    <a16:creationId xmlns:a16="http://schemas.microsoft.com/office/drawing/2014/main" id="{344CB9DE-2848-B645-B4CB-6956B82EAB7B}"/>
                  </a:ext>
                </a:extLst>
              </p:cNvPr>
              <p:cNvSpPr>
                <a:spLocks/>
              </p:cNvSpPr>
              <p:nvPr/>
            </p:nvSpPr>
            <p:spPr bwMode="auto">
              <a:xfrm rot="-5400000">
                <a:off x="4386"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5" name="Arc 138">
                <a:extLst>
                  <a:ext uri="{FF2B5EF4-FFF2-40B4-BE49-F238E27FC236}">
                    <a16:creationId xmlns:a16="http://schemas.microsoft.com/office/drawing/2014/main" id="{0E50CF3B-F9F9-A549-96E2-656B35960E4F}"/>
                  </a:ext>
                </a:extLst>
              </p:cNvPr>
              <p:cNvSpPr>
                <a:spLocks/>
              </p:cNvSpPr>
              <p:nvPr/>
            </p:nvSpPr>
            <p:spPr bwMode="auto">
              <a:xfrm rot="5400000">
                <a:off x="5067"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6" name="Arc 139">
                <a:extLst>
                  <a:ext uri="{FF2B5EF4-FFF2-40B4-BE49-F238E27FC236}">
                    <a16:creationId xmlns:a16="http://schemas.microsoft.com/office/drawing/2014/main" id="{E4ED6310-27AA-B540-9FF7-01DF438A747C}"/>
                  </a:ext>
                </a:extLst>
              </p:cNvPr>
              <p:cNvSpPr>
                <a:spLocks/>
              </p:cNvSpPr>
              <p:nvPr/>
            </p:nvSpPr>
            <p:spPr bwMode="auto">
              <a:xfrm rot="10800000">
                <a:off x="4381"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2" name="Group 112">
              <a:extLst>
                <a:ext uri="{FF2B5EF4-FFF2-40B4-BE49-F238E27FC236}">
                  <a16:creationId xmlns:a16="http://schemas.microsoft.com/office/drawing/2014/main" id="{DAA4CBE6-0AC7-6B4B-8D9F-83BBA6A54255}"/>
                </a:ext>
              </a:extLst>
            </p:cNvPr>
            <p:cNvGrpSpPr>
              <a:grpSpLocks/>
            </p:cNvGrpSpPr>
            <p:nvPr/>
          </p:nvGrpSpPr>
          <p:grpSpPr bwMode="auto">
            <a:xfrm>
              <a:off x="432" y="2160"/>
              <a:ext cx="945" cy="2160"/>
              <a:chOff x="2374" y="2068"/>
              <a:chExt cx="945" cy="2252"/>
            </a:xfrm>
          </p:grpSpPr>
          <p:sp>
            <p:nvSpPr>
              <p:cNvPr id="221" name="Line 113">
                <a:extLst>
                  <a:ext uri="{FF2B5EF4-FFF2-40B4-BE49-F238E27FC236}">
                    <a16:creationId xmlns:a16="http://schemas.microsoft.com/office/drawing/2014/main" id="{FDF35638-BD8C-824A-B9E3-2F9E877654F1}"/>
                  </a:ext>
                </a:extLst>
              </p:cNvPr>
              <p:cNvSpPr>
                <a:spLocks noChangeShapeType="1"/>
              </p:cNvSpPr>
              <p:nvPr/>
            </p:nvSpPr>
            <p:spPr bwMode="auto">
              <a:xfrm>
                <a:off x="3319" y="2068"/>
                <a:ext cx="0" cy="2251"/>
              </a:xfrm>
              <a:prstGeom prst="line">
                <a:avLst/>
              </a:prstGeom>
              <a:noFill/>
              <a:ln w="28575">
                <a:solidFill>
                  <a:schemeClr val="bg1">
                    <a:lumMod val="7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2" name="Line 114">
                <a:extLst>
                  <a:ext uri="{FF2B5EF4-FFF2-40B4-BE49-F238E27FC236}">
                    <a16:creationId xmlns:a16="http://schemas.microsoft.com/office/drawing/2014/main" id="{60DFB368-7D81-E84F-8AE1-CC6F5521E495}"/>
                  </a:ext>
                </a:extLst>
              </p:cNvPr>
              <p:cNvSpPr>
                <a:spLocks noChangeShapeType="1"/>
              </p:cNvSpPr>
              <p:nvPr/>
            </p:nvSpPr>
            <p:spPr bwMode="auto">
              <a:xfrm>
                <a:off x="2374" y="2068"/>
                <a:ext cx="0" cy="2252"/>
              </a:xfrm>
              <a:prstGeom prst="line">
                <a:avLst/>
              </a:prstGeom>
              <a:noFill/>
              <a:ln w="28575">
                <a:solidFill>
                  <a:schemeClr val="bg1">
                    <a:lumMod val="7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3" name="Group 115">
              <a:extLst>
                <a:ext uri="{FF2B5EF4-FFF2-40B4-BE49-F238E27FC236}">
                  <a16:creationId xmlns:a16="http://schemas.microsoft.com/office/drawing/2014/main" id="{95690EE5-ACE3-4A4A-8BBD-AD7D19089693}"/>
                </a:ext>
              </a:extLst>
            </p:cNvPr>
            <p:cNvGrpSpPr>
              <a:grpSpLocks/>
            </p:cNvGrpSpPr>
            <p:nvPr/>
          </p:nvGrpSpPr>
          <p:grpSpPr bwMode="auto">
            <a:xfrm>
              <a:off x="4297" y="2160"/>
              <a:ext cx="945" cy="2160"/>
              <a:chOff x="2374" y="2068"/>
              <a:chExt cx="945" cy="2252"/>
            </a:xfrm>
          </p:grpSpPr>
          <p:sp>
            <p:nvSpPr>
              <p:cNvPr id="219" name="Line 116">
                <a:extLst>
                  <a:ext uri="{FF2B5EF4-FFF2-40B4-BE49-F238E27FC236}">
                    <a16:creationId xmlns:a16="http://schemas.microsoft.com/office/drawing/2014/main" id="{46825DCE-728D-2C4B-AA32-FFBD7EB76F76}"/>
                  </a:ext>
                </a:extLst>
              </p:cNvPr>
              <p:cNvSpPr>
                <a:spLocks noChangeShapeType="1"/>
              </p:cNvSpPr>
              <p:nvPr/>
            </p:nvSpPr>
            <p:spPr bwMode="auto">
              <a:xfrm>
                <a:off x="3319" y="2068"/>
                <a:ext cx="0" cy="2251"/>
              </a:xfrm>
              <a:prstGeom prst="line">
                <a:avLst/>
              </a:prstGeom>
              <a:noFill/>
              <a:ln w="28575">
                <a:solidFill>
                  <a:schemeClr val="bg1">
                    <a:lumMod val="7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20" name="Line 117">
                <a:extLst>
                  <a:ext uri="{FF2B5EF4-FFF2-40B4-BE49-F238E27FC236}">
                    <a16:creationId xmlns:a16="http://schemas.microsoft.com/office/drawing/2014/main" id="{4C12A02A-BD79-6E40-A4D0-807C8A5C133D}"/>
                  </a:ext>
                </a:extLst>
              </p:cNvPr>
              <p:cNvSpPr>
                <a:spLocks noChangeShapeType="1"/>
              </p:cNvSpPr>
              <p:nvPr/>
            </p:nvSpPr>
            <p:spPr bwMode="auto">
              <a:xfrm>
                <a:off x="2374" y="2068"/>
                <a:ext cx="0" cy="2252"/>
              </a:xfrm>
              <a:prstGeom prst="line">
                <a:avLst/>
              </a:prstGeom>
              <a:noFill/>
              <a:ln w="28575">
                <a:solidFill>
                  <a:schemeClr val="bg1">
                    <a:lumMod val="7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4" name="Group 134">
              <a:extLst>
                <a:ext uri="{FF2B5EF4-FFF2-40B4-BE49-F238E27FC236}">
                  <a16:creationId xmlns:a16="http://schemas.microsoft.com/office/drawing/2014/main" id="{EAC301B8-1057-D545-A469-3775093909EA}"/>
                </a:ext>
              </a:extLst>
            </p:cNvPr>
            <p:cNvGrpSpPr>
              <a:grpSpLocks/>
            </p:cNvGrpSpPr>
            <p:nvPr/>
          </p:nvGrpSpPr>
          <p:grpSpPr bwMode="auto">
            <a:xfrm>
              <a:off x="4330" y="2784"/>
              <a:ext cx="902" cy="1010"/>
              <a:chOff x="4381" y="2784"/>
              <a:chExt cx="902" cy="1010"/>
            </a:xfrm>
          </p:grpSpPr>
          <p:sp>
            <p:nvSpPr>
              <p:cNvPr id="215" name="Arc 118">
                <a:extLst>
                  <a:ext uri="{FF2B5EF4-FFF2-40B4-BE49-F238E27FC236}">
                    <a16:creationId xmlns:a16="http://schemas.microsoft.com/office/drawing/2014/main" id="{6FA516FE-FE11-C545-94A7-69765E2FBFF3}"/>
                  </a:ext>
                </a:extLst>
              </p:cNvPr>
              <p:cNvSpPr>
                <a:spLocks/>
              </p:cNvSpPr>
              <p:nvPr/>
            </p:nvSpPr>
            <p:spPr bwMode="auto">
              <a:xfrm>
                <a:off x="5063"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6" name="Arc 119">
                <a:extLst>
                  <a:ext uri="{FF2B5EF4-FFF2-40B4-BE49-F238E27FC236}">
                    <a16:creationId xmlns:a16="http://schemas.microsoft.com/office/drawing/2014/main" id="{7730C436-8C91-4145-AD20-012C0A420A1C}"/>
                  </a:ext>
                </a:extLst>
              </p:cNvPr>
              <p:cNvSpPr>
                <a:spLocks/>
              </p:cNvSpPr>
              <p:nvPr/>
            </p:nvSpPr>
            <p:spPr bwMode="auto">
              <a:xfrm rot="-5400000">
                <a:off x="4386"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7" name="Arc 120">
                <a:extLst>
                  <a:ext uri="{FF2B5EF4-FFF2-40B4-BE49-F238E27FC236}">
                    <a16:creationId xmlns:a16="http://schemas.microsoft.com/office/drawing/2014/main" id="{C5722FA0-749B-FF42-BC4B-B7FD4BEE6B43}"/>
                  </a:ext>
                </a:extLst>
              </p:cNvPr>
              <p:cNvSpPr>
                <a:spLocks/>
              </p:cNvSpPr>
              <p:nvPr/>
            </p:nvSpPr>
            <p:spPr bwMode="auto">
              <a:xfrm rot="5400000">
                <a:off x="5067"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8" name="Arc 121">
                <a:extLst>
                  <a:ext uri="{FF2B5EF4-FFF2-40B4-BE49-F238E27FC236}">
                    <a16:creationId xmlns:a16="http://schemas.microsoft.com/office/drawing/2014/main" id="{313EAD70-6F96-0044-B180-EEABB1049ABF}"/>
                  </a:ext>
                </a:extLst>
              </p:cNvPr>
              <p:cNvSpPr>
                <a:spLocks/>
              </p:cNvSpPr>
              <p:nvPr/>
            </p:nvSpPr>
            <p:spPr bwMode="auto">
              <a:xfrm rot="10800000">
                <a:off x="4381"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5" name="Group 161">
              <a:extLst>
                <a:ext uri="{FF2B5EF4-FFF2-40B4-BE49-F238E27FC236}">
                  <a16:creationId xmlns:a16="http://schemas.microsoft.com/office/drawing/2014/main" id="{C7080993-173F-D040-994A-91A6F3902AC3}"/>
                </a:ext>
              </a:extLst>
            </p:cNvPr>
            <p:cNvGrpSpPr>
              <a:grpSpLocks/>
            </p:cNvGrpSpPr>
            <p:nvPr/>
          </p:nvGrpSpPr>
          <p:grpSpPr bwMode="auto">
            <a:xfrm>
              <a:off x="460" y="2784"/>
              <a:ext cx="902" cy="210"/>
              <a:chOff x="460" y="2784"/>
              <a:chExt cx="902" cy="210"/>
            </a:xfrm>
          </p:grpSpPr>
          <p:sp>
            <p:nvSpPr>
              <p:cNvPr id="213" name="Arc 122">
                <a:extLst>
                  <a:ext uri="{FF2B5EF4-FFF2-40B4-BE49-F238E27FC236}">
                    <a16:creationId xmlns:a16="http://schemas.microsoft.com/office/drawing/2014/main" id="{6154D194-542C-2445-AE25-B0BB233EF7D3}"/>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4" name="Arc 123">
                <a:extLst>
                  <a:ext uri="{FF2B5EF4-FFF2-40B4-BE49-F238E27FC236}">
                    <a16:creationId xmlns:a16="http://schemas.microsoft.com/office/drawing/2014/main" id="{E90AC8F9-E0E6-0E45-817B-DBB6863168DA}"/>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6" name="Group 145">
              <a:extLst>
                <a:ext uri="{FF2B5EF4-FFF2-40B4-BE49-F238E27FC236}">
                  <a16:creationId xmlns:a16="http://schemas.microsoft.com/office/drawing/2014/main" id="{D133CC42-E4C8-4049-83BB-B48AD69B5A5E}"/>
                </a:ext>
              </a:extLst>
            </p:cNvPr>
            <p:cNvGrpSpPr>
              <a:grpSpLocks/>
            </p:cNvGrpSpPr>
            <p:nvPr/>
          </p:nvGrpSpPr>
          <p:grpSpPr bwMode="auto">
            <a:xfrm>
              <a:off x="460" y="3583"/>
              <a:ext cx="902" cy="211"/>
              <a:chOff x="460" y="3583"/>
              <a:chExt cx="902" cy="211"/>
            </a:xfrm>
          </p:grpSpPr>
          <p:sp>
            <p:nvSpPr>
              <p:cNvPr id="211" name="Arc 124">
                <a:extLst>
                  <a:ext uri="{FF2B5EF4-FFF2-40B4-BE49-F238E27FC236}">
                    <a16:creationId xmlns:a16="http://schemas.microsoft.com/office/drawing/2014/main" id="{FC51A0F7-70DF-DE4A-B5F7-09A13DBC3C2B}"/>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2" name="Arc 125">
                <a:extLst>
                  <a:ext uri="{FF2B5EF4-FFF2-40B4-BE49-F238E27FC236}">
                    <a16:creationId xmlns:a16="http://schemas.microsoft.com/office/drawing/2014/main" id="{575C9A46-500E-0F45-A809-F61DADAF407E}"/>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7" name="Group 146">
              <a:extLst>
                <a:ext uri="{FF2B5EF4-FFF2-40B4-BE49-F238E27FC236}">
                  <a16:creationId xmlns:a16="http://schemas.microsoft.com/office/drawing/2014/main" id="{07DC4F55-8107-B44E-AD8F-E48026EDB997}"/>
                </a:ext>
              </a:extLst>
            </p:cNvPr>
            <p:cNvGrpSpPr>
              <a:grpSpLocks/>
            </p:cNvGrpSpPr>
            <p:nvPr/>
          </p:nvGrpSpPr>
          <p:grpSpPr bwMode="auto">
            <a:xfrm>
              <a:off x="432" y="2496"/>
              <a:ext cx="902" cy="211"/>
              <a:chOff x="460" y="3583"/>
              <a:chExt cx="902" cy="211"/>
            </a:xfrm>
          </p:grpSpPr>
          <p:sp>
            <p:nvSpPr>
              <p:cNvPr id="209" name="Arc 147">
                <a:extLst>
                  <a:ext uri="{FF2B5EF4-FFF2-40B4-BE49-F238E27FC236}">
                    <a16:creationId xmlns:a16="http://schemas.microsoft.com/office/drawing/2014/main" id="{0BDA65A6-CB6C-B243-8A2E-17CD2DED2BB1}"/>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10" name="Arc 148">
                <a:extLst>
                  <a:ext uri="{FF2B5EF4-FFF2-40B4-BE49-F238E27FC236}">
                    <a16:creationId xmlns:a16="http://schemas.microsoft.com/office/drawing/2014/main" id="{A7A538D6-0D74-FC43-AE3F-E7119769CB5E}"/>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8" name="Group 155">
              <a:extLst>
                <a:ext uri="{FF2B5EF4-FFF2-40B4-BE49-F238E27FC236}">
                  <a16:creationId xmlns:a16="http://schemas.microsoft.com/office/drawing/2014/main" id="{92B84D99-C2F0-1644-B1ED-83A88B7E62BC}"/>
                </a:ext>
              </a:extLst>
            </p:cNvPr>
            <p:cNvGrpSpPr>
              <a:grpSpLocks/>
            </p:cNvGrpSpPr>
            <p:nvPr/>
          </p:nvGrpSpPr>
          <p:grpSpPr bwMode="auto">
            <a:xfrm>
              <a:off x="3360" y="2496"/>
              <a:ext cx="902" cy="211"/>
              <a:chOff x="460" y="3583"/>
              <a:chExt cx="902" cy="211"/>
            </a:xfrm>
          </p:grpSpPr>
          <p:sp>
            <p:nvSpPr>
              <p:cNvPr id="207" name="Arc 156">
                <a:extLst>
                  <a:ext uri="{FF2B5EF4-FFF2-40B4-BE49-F238E27FC236}">
                    <a16:creationId xmlns:a16="http://schemas.microsoft.com/office/drawing/2014/main" id="{0AA89895-C7BB-454A-B238-9E960BCFB5A4}"/>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8" name="Arc 157">
                <a:extLst>
                  <a:ext uri="{FF2B5EF4-FFF2-40B4-BE49-F238E27FC236}">
                    <a16:creationId xmlns:a16="http://schemas.microsoft.com/office/drawing/2014/main" id="{F609A574-095F-EB42-BBC6-02C8A4678352}"/>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89" name="Group 158">
              <a:extLst>
                <a:ext uri="{FF2B5EF4-FFF2-40B4-BE49-F238E27FC236}">
                  <a16:creationId xmlns:a16="http://schemas.microsoft.com/office/drawing/2014/main" id="{96C00572-2D88-424E-B493-9536236ACA9F}"/>
                </a:ext>
              </a:extLst>
            </p:cNvPr>
            <p:cNvGrpSpPr>
              <a:grpSpLocks/>
            </p:cNvGrpSpPr>
            <p:nvPr/>
          </p:nvGrpSpPr>
          <p:grpSpPr bwMode="auto">
            <a:xfrm>
              <a:off x="4320" y="2496"/>
              <a:ext cx="902" cy="211"/>
              <a:chOff x="460" y="3583"/>
              <a:chExt cx="902" cy="211"/>
            </a:xfrm>
          </p:grpSpPr>
          <p:sp>
            <p:nvSpPr>
              <p:cNvPr id="205" name="Arc 159">
                <a:extLst>
                  <a:ext uri="{FF2B5EF4-FFF2-40B4-BE49-F238E27FC236}">
                    <a16:creationId xmlns:a16="http://schemas.microsoft.com/office/drawing/2014/main" id="{700A96C7-2288-8C4F-98A6-7570A296219D}"/>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6" name="Arc 160">
                <a:extLst>
                  <a:ext uri="{FF2B5EF4-FFF2-40B4-BE49-F238E27FC236}">
                    <a16:creationId xmlns:a16="http://schemas.microsoft.com/office/drawing/2014/main" id="{4C3C98C7-F1DD-294B-8C39-F2D71A1D91AC}"/>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90" name="Group 162">
              <a:extLst>
                <a:ext uri="{FF2B5EF4-FFF2-40B4-BE49-F238E27FC236}">
                  <a16:creationId xmlns:a16="http://schemas.microsoft.com/office/drawing/2014/main" id="{D9B0B97F-8450-634B-9DF0-B59562139EAC}"/>
                </a:ext>
              </a:extLst>
            </p:cNvPr>
            <p:cNvGrpSpPr>
              <a:grpSpLocks/>
            </p:cNvGrpSpPr>
            <p:nvPr/>
          </p:nvGrpSpPr>
          <p:grpSpPr bwMode="auto">
            <a:xfrm>
              <a:off x="471" y="3840"/>
              <a:ext cx="902" cy="210"/>
              <a:chOff x="460" y="2784"/>
              <a:chExt cx="902" cy="210"/>
            </a:xfrm>
          </p:grpSpPr>
          <p:sp>
            <p:nvSpPr>
              <p:cNvPr id="203" name="Arc 163">
                <a:extLst>
                  <a:ext uri="{FF2B5EF4-FFF2-40B4-BE49-F238E27FC236}">
                    <a16:creationId xmlns:a16="http://schemas.microsoft.com/office/drawing/2014/main" id="{AB0911C6-E8ED-254B-BDE6-FE0F0BF3DE30}"/>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4" name="Arc 164">
                <a:extLst>
                  <a:ext uri="{FF2B5EF4-FFF2-40B4-BE49-F238E27FC236}">
                    <a16:creationId xmlns:a16="http://schemas.microsoft.com/office/drawing/2014/main" id="{AD704B26-EF91-2E42-A651-B9686DDDDF47}"/>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91" name="Group 165">
              <a:extLst>
                <a:ext uri="{FF2B5EF4-FFF2-40B4-BE49-F238E27FC236}">
                  <a16:creationId xmlns:a16="http://schemas.microsoft.com/office/drawing/2014/main" id="{433DE5FE-8EF4-1145-866B-9FBD10F0446A}"/>
                </a:ext>
              </a:extLst>
            </p:cNvPr>
            <p:cNvGrpSpPr>
              <a:grpSpLocks/>
            </p:cNvGrpSpPr>
            <p:nvPr/>
          </p:nvGrpSpPr>
          <p:grpSpPr bwMode="auto">
            <a:xfrm>
              <a:off x="1392" y="3840"/>
              <a:ext cx="902" cy="210"/>
              <a:chOff x="460" y="2784"/>
              <a:chExt cx="902" cy="210"/>
            </a:xfrm>
          </p:grpSpPr>
          <p:sp>
            <p:nvSpPr>
              <p:cNvPr id="201" name="Arc 166">
                <a:extLst>
                  <a:ext uri="{FF2B5EF4-FFF2-40B4-BE49-F238E27FC236}">
                    <a16:creationId xmlns:a16="http://schemas.microsoft.com/office/drawing/2014/main" id="{8833352B-1D77-324B-973B-EAFDB417C8D0}"/>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2" name="Arc 167">
                <a:extLst>
                  <a:ext uri="{FF2B5EF4-FFF2-40B4-BE49-F238E27FC236}">
                    <a16:creationId xmlns:a16="http://schemas.microsoft.com/office/drawing/2014/main" id="{5284C6AC-B3F5-C94C-B966-F813BBAD8B3E}"/>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92" name="Group 168">
              <a:extLst>
                <a:ext uri="{FF2B5EF4-FFF2-40B4-BE49-F238E27FC236}">
                  <a16:creationId xmlns:a16="http://schemas.microsoft.com/office/drawing/2014/main" id="{F7EC159D-4F64-E047-88BC-91E883EBFE15}"/>
                </a:ext>
              </a:extLst>
            </p:cNvPr>
            <p:cNvGrpSpPr>
              <a:grpSpLocks/>
            </p:cNvGrpSpPr>
            <p:nvPr/>
          </p:nvGrpSpPr>
          <p:grpSpPr bwMode="auto">
            <a:xfrm>
              <a:off x="2400" y="3840"/>
              <a:ext cx="902" cy="210"/>
              <a:chOff x="460" y="2784"/>
              <a:chExt cx="902" cy="210"/>
            </a:xfrm>
          </p:grpSpPr>
          <p:sp>
            <p:nvSpPr>
              <p:cNvPr id="199" name="Arc 169">
                <a:extLst>
                  <a:ext uri="{FF2B5EF4-FFF2-40B4-BE49-F238E27FC236}">
                    <a16:creationId xmlns:a16="http://schemas.microsoft.com/office/drawing/2014/main" id="{DC454CB8-4EC8-5442-91B3-32C3F8096B63}"/>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00" name="Arc 170">
                <a:extLst>
                  <a:ext uri="{FF2B5EF4-FFF2-40B4-BE49-F238E27FC236}">
                    <a16:creationId xmlns:a16="http://schemas.microsoft.com/office/drawing/2014/main" id="{7EA6B8CA-8B8F-EF47-9E8D-3357EAD00068}"/>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93" name="Group 171">
              <a:extLst>
                <a:ext uri="{FF2B5EF4-FFF2-40B4-BE49-F238E27FC236}">
                  <a16:creationId xmlns:a16="http://schemas.microsoft.com/office/drawing/2014/main" id="{2A4C81F6-5706-7641-923B-810B52CC9E78}"/>
                </a:ext>
              </a:extLst>
            </p:cNvPr>
            <p:cNvGrpSpPr>
              <a:grpSpLocks/>
            </p:cNvGrpSpPr>
            <p:nvPr/>
          </p:nvGrpSpPr>
          <p:grpSpPr bwMode="auto">
            <a:xfrm>
              <a:off x="3360" y="3840"/>
              <a:ext cx="902" cy="210"/>
              <a:chOff x="460" y="2784"/>
              <a:chExt cx="902" cy="210"/>
            </a:xfrm>
          </p:grpSpPr>
          <p:sp>
            <p:nvSpPr>
              <p:cNvPr id="197" name="Arc 172">
                <a:extLst>
                  <a:ext uri="{FF2B5EF4-FFF2-40B4-BE49-F238E27FC236}">
                    <a16:creationId xmlns:a16="http://schemas.microsoft.com/office/drawing/2014/main" id="{B3E5A4D6-CE70-3143-BFDD-A8FEF237A7AE}"/>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98" name="Arc 173">
                <a:extLst>
                  <a:ext uri="{FF2B5EF4-FFF2-40B4-BE49-F238E27FC236}">
                    <a16:creationId xmlns:a16="http://schemas.microsoft.com/office/drawing/2014/main" id="{61607150-DE28-F14E-A579-A8BE7E5F41E9}"/>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nvGrpSpPr>
            <p:cNvPr id="194" name="Group 174">
              <a:extLst>
                <a:ext uri="{FF2B5EF4-FFF2-40B4-BE49-F238E27FC236}">
                  <a16:creationId xmlns:a16="http://schemas.microsoft.com/office/drawing/2014/main" id="{FE389E64-BE11-1C44-9544-BB1534610928}"/>
                </a:ext>
              </a:extLst>
            </p:cNvPr>
            <p:cNvGrpSpPr>
              <a:grpSpLocks/>
            </p:cNvGrpSpPr>
            <p:nvPr/>
          </p:nvGrpSpPr>
          <p:grpSpPr bwMode="auto">
            <a:xfrm>
              <a:off x="4320" y="3840"/>
              <a:ext cx="902" cy="210"/>
              <a:chOff x="460" y="2784"/>
              <a:chExt cx="902" cy="210"/>
            </a:xfrm>
          </p:grpSpPr>
          <p:sp>
            <p:nvSpPr>
              <p:cNvPr id="195" name="Arc 175">
                <a:extLst>
                  <a:ext uri="{FF2B5EF4-FFF2-40B4-BE49-F238E27FC236}">
                    <a16:creationId xmlns:a16="http://schemas.microsoft.com/office/drawing/2014/main" id="{0B61CE45-D538-1143-B103-8147E54FF91E}"/>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96" name="Arc 176">
                <a:extLst>
                  <a:ext uri="{FF2B5EF4-FFF2-40B4-BE49-F238E27FC236}">
                    <a16:creationId xmlns:a16="http://schemas.microsoft.com/office/drawing/2014/main" id="{26E703C8-E002-CB48-9902-7BACAAEB5B9B}"/>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grpSp>
      <p:sp>
        <p:nvSpPr>
          <p:cNvPr id="241" name="Arc 10">
            <a:extLst>
              <a:ext uri="{FF2B5EF4-FFF2-40B4-BE49-F238E27FC236}">
                <a16:creationId xmlns:a16="http://schemas.microsoft.com/office/drawing/2014/main" id="{362A500C-8846-EF44-9573-6B827D8718BA}"/>
              </a:ext>
            </a:extLst>
          </p:cNvPr>
          <p:cNvSpPr>
            <a:spLocks/>
          </p:cNvSpPr>
          <p:nvPr/>
        </p:nvSpPr>
        <p:spPr bwMode="auto">
          <a:xfrm>
            <a:off x="4483258" y="4881125"/>
            <a:ext cx="216254" cy="206424"/>
          </a:xfrm>
          <a:custGeom>
            <a:avLst/>
            <a:gdLst>
              <a:gd name="T0" fmla="*/ 0 w 21600"/>
              <a:gd name="T1" fmla="*/ 0 h 21600"/>
              <a:gd name="T2" fmla="*/ 349250 w 21600"/>
              <a:gd name="T3" fmla="*/ 333375 h 21600"/>
              <a:gd name="T4" fmla="*/ 0 w 21600"/>
              <a:gd name="T5" fmla="*/ 333375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42" name="Arc 11">
            <a:extLst>
              <a:ext uri="{FF2B5EF4-FFF2-40B4-BE49-F238E27FC236}">
                <a16:creationId xmlns:a16="http://schemas.microsoft.com/office/drawing/2014/main" id="{0E4450F4-0E15-6246-A023-8C5674816216}"/>
              </a:ext>
            </a:extLst>
          </p:cNvPr>
          <p:cNvSpPr>
            <a:spLocks/>
          </p:cNvSpPr>
          <p:nvPr/>
        </p:nvSpPr>
        <p:spPr bwMode="auto">
          <a:xfrm rot="16200000">
            <a:off x="3817785" y="4876210"/>
            <a:ext cx="206424" cy="216254"/>
          </a:xfrm>
          <a:custGeom>
            <a:avLst/>
            <a:gdLst>
              <a:gd name="T0" fmla="*/ 0 w 21600"/>
              <a:gd name="T1" fmla="*/ 0 h 21600"/>
              <a:gd name="T2" fmla="*/ 333375 w 21600"/>
              <a:gd name="T3" fmla="*/ 349250 h 21600"/>
              <a:gd name="T4" fmla="*/ 0 w 21600"/>
              <a:gd name="T5" fmla="*/ 34925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43" name="Arc 12">
            <a:extLst>
              <a:ext uri="{FF2B5EF4-FFF2-40B4-BE49-F238E27FC236}">
                <a16:creationId xmlns:a16="http://schemas.microsoft.com/office/drawing/2014/main" id="{4EC3D4A9-F17D-9644-B408-F411D05282EF}"/>
              </a:ext>
            </a:extLst>
          </p:cNvPr>
          <p:cNvSpPr>
            <a:spLocks/>
          </p:cNvSpPr>
          <p:nvPr/>
        </p:nvSpPr>
        <p:spPr bwMode="auto">
          <a:xfrm rot="5400000">
            <a:off x="4487681" y="5662097"/>
            <a:ext cx="207407" cy="216254"/>
          </a:xfrm>
          <a:custGeom>
            <a:avLst/>
            <a:gdLst>
              <a:gd name="T0" fmla="*/ 0 w 21600"/>
              <a:gd name="T1" fmla="*/ 0 h 21600"/>
              <a:gd name="T2" fmla="*/ 334962 w 21600"/>
              <a:gd name="T3" fmla="*/ 349250 h 21600"/>
              <a:gd name="T4" fmla="*/ 0 w 21600"/>
              <a:gd name="T5" fmla="*/ 34925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44" name="Arc 13">
            <a:extLst>
              <a:ext uri="{FF2B5EF4-FFF2-40B4-BE49-F238E27FC236}">
                <a16:creationId xmlns:a16="http://schemas.microsoft.com/office/drawing/2014/main" id="{22830E1C-E0C7-2A41-93A0-9D3C6B89770F}"/>
              </a:ext>
            </a:extLst>
          </p:cNvPr>
          <p:cNvSpPr>
            <a:spLocks/>
          </p:cNvSpPr>
          <p:nvPr/>
        </p:nvSpPr>
        <p:spPr bwMode="auto">
          <a:xfrm rot="10800000">
            <a:off x="3812871" y="5666520"/>
            <a:ext cx="216254" cy="207407"/>
          </a:xfrm>
          <a:custGeom>
            <a:avLst/>
            <a:gdLst>
              <a:gd name="T0" fmla="*/ 0 w 21600"/>
              <a:gd name="T1" fmla="*/ 0 h 21600"/>
              <a:gd name="T2" fmla="*/ 349250 w 21600"/>
              <a:gd name="T3" fmla="*/ 334962 h 21600"/>
              <a:gd name="T4" fmla="*/ 0 w 21600"/>
              <a:gd name="T5" fmla="*/ 33496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245" name="Group 14">
            <a:extLst>
              <a:ext uri="{FF2B5EF4-FFF2-40B4-BE49-F238E27FC236}">
                <a16:creationId xmlns:a16="http://schemas.microsoft.com/office/drawing/2014/main" id="{63538FCF-5A6F-3E4B-8979-C2CA5E0442CC}"/>
              </a:ext>
            </a:extLst>
          </p:cNvPr>
          <p:cNvGrpSpPr>
            <a:grpSpLocks/>
          </p:cNvGrpSpPr>
          <p:nvPr/>
        </p:nvGrpSpPr>
        <p:grpSpPr bwMode="auto">
          <a:xfrm rot="5400000">
            <a:off x="4196269" y="4886040"/>
            <a:ext cx="1302438" cy="217237"/>
            <a:chOff x="624" y="960"/>
            <a:chExt cx="3325" cy="531"/>
          </a:xfrm>
        </p:grpSpPr>
        <p:grpSp>
          <p:nvGrpSpPr>
            <p:cNvPr id="246" name="Group 15">
              <a:extLst>
                <a:ext uri="{FF2B5EF4-FFF2-40B4-BE49-F238E27FC236}">
                  <a16:creationId xmlns:a16="http://schemas.microsoft.com/office/drawing/2014/main" id="{345540E9-EA28-CE40-B9B2-C01974F95C92}"/>
                </a:ext>
              </a:extLst>
            </p:cNvPr>
            <p:cNvGrpSpPr>
              <a:grpSpLocks/>
            </p:cNvGrpSpPr>
            <p:nvPr/>
          </p:nvGrpSpPr>
          <p:grpSpPr bwMode="auto">
            <a:xfrm>
              <a:off x="624" y="1008"/>
              <a:ext cx="1073" cy="483"/>
              <a:chOff x="2375" y="2170"/>
              <a:chExt cx="1073" cy="483"/>
            </a:xfrm>
          </p:grpSpPr>
          <p:sp>
            <p:nvSpPr>
              <p:cNvPr id="260" name="Freeform 16">
                <a:extLst>
                  <a:ext uri="{FF2B5EF4-FFF2-40B4-BE49-F238E27FC236}">
                    <a16:creationId xmlns:a16="http://schemas.microsoft.com/office/drawing/2014/main" id="{FD206EB0-05E8-C44C-A15A-B0C548BD5E9D}"/>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1" name="Freeform 17">
                <a:extLst>
                  <a:ext uri="{FF2B5EF4-FFF2-40B4-BE49-F238E27FC236}">
                    <a16:creationId xmlns:a16="http://schemas.microsoft.com/office/drawing/2014/main" id="{CFAA559F-3638-714E-BD28-14B024DAC75A}"/>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2" name="Freeform 18">
                <a:extLst>
                  <a:ext uri="{FF2B5EF4-FFF2-40B4-BE49-F238E27FC236}">
                    <a16:creationId xmlns:a16="http://schemas.microsoft.com/office/drawing/2014/main" id="{50BE0B20-189B-F243-9699-9DDB77888155}"/>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3" name="Freeform 19">
                <a:extLst>
                  <a:ext uri="{FF2B5EF4-FFF2-40B4-BE49-F238E27FC236}">
                    <a16:creationId xmlns:a16="http://schemas.microsoft.com/office/drawing/2014/main" id="{68627D02-648D-8A4F-8A81-E3A426EF83EF}"/>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4" name="Freeform 20">
                <a:extLst>
                  <a:ext uri="{FF2B5EF4-FFF2-40B4-BE49-F238E27FC236}">
                    <a16:creationId xmlns:a16="http://schemas.microsoft.com/office/drawing/2014/main" id="{DF5A3E63-655E-FB40-B364-3137DAED1C36}"/>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5" name="Freeform 21">
                <a:extLst>
                  <a:ext uri="{FF2B5EF4-FFF2-40B4-BE49-F238E27FC236}">
                    <a16:creationId xmlns:a16="http://schemas.microsoft.com/office/drawing/2014/main" id="{5324A9A3-115D-344C-B53C-9FEC64C0A2A3}"/>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6" name="Freeform 22">
                <a:extLst>
                  <a:ext uri="{FF2B5EF4-FFF2-40B4-BE49-F238E27FC236}">
                    <a16:creationId xmlns:a16="http://schemas.microsoft.com/office/drawing/2014/main" id="{AA3EC520-8E8F-A94F-B427-F88E1963F26A}"/>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47" name="Group 23">
              <a:extLst>
                <a:ext uri="{FF2B5EF4-FFF2-40B4-BE49-F238E27FC236}">
                  <a16:creationId xmlns:a16="http://schemas.microsoft.com/office/drawing/2014/main" id="{84B7CEE1-6193-F344-8709-CADB713735E2}"/>
                </a:ext>
              </a:extLst>
            </p:cNvPr>
            <p:cNvGrpSpPr>
              <a:grpSpLocks/>
            </p:cNvGrpSpPr>
            <p:nvPr/>
          </p:nvGrpSpPr>
          <p:grpSpPr bwMode="auto">
            <a:xfrm>
              <a:off x="2832" y="960"/>
              <a:ext cx="1117" cy="518"/>
              <a:chOff x="3847" y="1511"/>
              <a:chExt cx="1117" cy="518"/>
            </a:xfrm>
          </p:grpSpPr>
          <p:sp>
            <p:nvSpPr>
              <p:cNvPr id="256" name="Freeform 24">
                <a:extLst>
                  <a:ext uri="{FF2B5EF4-FFF2-40B4-BE49-F238E27FC236}">
                    <a16:creationId xmlns:a16="http://schemas.microsoft.com/office/drawing/2014/main" id="{87740572-7F20-FB4F-878B-ABA1D6CABD39}"/>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7" name="Freeform 25">
                <a:extLst>
                  <a:ext uri="{FF2B5EF4-FFF2-40B4-BE49-F238E27FC236}">
                    <a16:creationId xmlns:a16="http://schemas.microsoft.com/office/drawing/2014/main" id="{766B2444-274A-B041-A889-7A5C511B10A1}"/>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8" name="Freeform 26">
                <a:extLst>
                  <a:ext uri="{FF2B5EF4-FFF2-40B4-BE49-F238E27FC236}">
                    <a16:creationId xmlns:a16="http://schemas.microsoft.com/office/drawing/2014/main" id="{86267337-7685-C640-966F-DD45100096FE}"/>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9" name="Freeform 27">
                <a:extLst>
                  <a:ext uri="{FF2B5EF4-FFF2-40B4-BE49-F238E27FC236}">
                    <a16:creationId xmlns:a16="http://schemas.microsoft.com/office/drawing/2014/main" id="{413559B0-A8B2-4A46-9B69-7A815A97A3E8}"/>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48" name="Group 28">
              <a:extLst>
                <a:ext uri="{FF2B5EF4-FFF2-40B4-BE49-F238E27FC236}">
                  <a16:creationId xmlns:a16="http://schemas.microsoft.com/office/drawing/2014/main" id="{5A9E8AF5-88F8-8744-99FE-5B9DE3902F89}"/>
                </a:ext>
              </a:extLst>
            </p:cNvPr>
            <p:cNvGrpSpPr>
              <a:grpSpLocks/>
            </p:cNvGrpSpPr>
            <p:nvPr/>
          </p:nvGrpSpPr>
          <p:grpSpPr bwMode="auto">
            <a:xfrm>
              <a:off x="1728" y="1008"/>
              <a:ext cx="1073" cy="483"/>
              <a:chOff x="2375" y="2170"/>
              <a:chExt cx="1073" cy="483"/>
            </a:xfrm>
          </p:grpSpPr>
          <p:sp>
            <p:nvSpPr>
              <p:cNvPr id="249" name="Freeform 29">
                <a:extLst>
                  <a:ext uri="{FF2B5EF4-FFF2-40B4-BE49-F238E27FC236}">
                    <a16:creationId xmlns:a16="http://schemas.microsoft.com/office/drawing/2014/main" id="{19D1DACD-670E-E341-B7B9-7582AA128D42}"/>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0" name="Freeform 30">
                <a:extLst>
                  <a:ext uri="{FF2B5EF4-FFF2-40B4-BE49-F238E27FC236}">
                    <a16:creationId xmlns:a16="http://schemas.microsoft.com/office/drawing/2014/main" id="{0CF37C69-BAC5-F049-839B-125B00E7F7AE}"/>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1" name="Freeform 31">
                <a:extLst>
                  <a:ext uri="{FF2B5EF4-FFF2-40B4-BE49-F238E27FC236}">
                    <a16:creationId xmlns:a16="http://schemas.microsoft.com/office/drawing/2014/main" id="{F545D9B1-AAD3-7D42-B6D3-C7ECE99EE10A}"/>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2" name="Freeform 32">
                <a:extLst>
                  <a:ext uri="{FF2B5EF4-FFF2-40B4-BE49-F238E27FC236}">
                    <a16:creationId xmlns:a16="http://schemas.microsoft.com/office/drawing/2014/main" id="{D873341A-67DE-C641-89B9-034767E0343F}"/>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3" name="Freeform 33">
                <a:extLst>
                  <a:ext uri="{FF2B5EF4-FFF2-40B4-BE49-F238E27FC236}">
                    <a16:creationId xmlns:a16="http://schemas.microsoft.com/office/drawing/2014/main" id="{011FFC75-E24B-8E4F-B1C3-1E6E866699D5}"/>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4" name="Freeform 34">
                <a:extLst>
                  <a:ext uri="{FF2B5EF4-FFF2-40B4-BE49-F238E27FC236}">
                    <a16:creationId xmlns:a16="http://schemas.microsoft.com/office/drawing/2014/main" id="{D55C22BA-3034-4D4C-8416-6E17A56B312E}"/>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5" name="Freeform 35">
                <a:extLst>
                  <a:ext uri="{FF2B5EF4-FFF2-40B4-BE49-F238E27FC236}">
                    <a16:creationId xmlns:a16="http://schemas.microsoft.com/office/drawing/2014/main" id="{3BDDBA72-BBBD-FB48-A54E-AD3C53536561}"/>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267" name="Group 36">
            <a:extLst>
              <a:ext uri="{FF2B5EF4-FFF2-40B4-BE49-F238E27FC236}">
                <a16:creationId xmlns:a16="http://schemas.microsoft.com/office/drawing/2014/main" id="{D073D599-F1A1-CB48-B8D3-9960042278A2}"/>
              </a:ext>
            </a:extLst>
          </p:cNvPr>
          <p:cNvGrpSpPr>
            <a:grpSpLocks/>
          </p:cNvGrpSpPr>
          <p:nvPr/>
        </p:nvGrpSpPr>
        <p:grpSpPr bwMode="auto">
          <a:xfrm rot="16200000">
            <a:off x="3021385" y="5641594"/>
            <a:ext cx="1302438" cy="217237"/>
            <a:chOff x="624" y="960"/>
            <a:chExt cx="3325" cy="531"/>
          </a:xfrm>
        </p:grpSpPr>
        <p:grpSp>
          <p:nvGrpSpPr>
            <p:cNvPr id="268" name="Group 37">
              <a:extLst>
                <a:ext uri="{FF2B5EF4-FFF2-40B4-BE49-F238E27FC236}">
                  <a16:creationId xmlns:a16="http://schemas.microsoft.com/office/drawing/2014/main" id="{9F258FC6-FC2C-6448-AC52-0FC384F00424}"/>
                </a:ext>
              </a:extLst>
            </p:cNvPr>
            <p:cNvGrpSpPr>
              <a:grpSpLocks/>
            </p:cNvGrpSpPr>
            <p:nvPr/>
          </p:nvGrpSpPr>
          <p:grpSpPr bwMode="auto">
            <a:xfrm>
              <a:off x="624" y="1008"/>
              <a:ext cx="1073" cy="483"/>
              <a:chOff x="2375" y="2170"/>
              <a:chExt cx="1073" cy="483"/>
            </a:xfrm>
          </p:grpSpPr>
          <p:sp>
            <p:nvSpPr>
              <p:cNvPr id="282" name="Freeform 38">
                <a:extLst>
                  <a:ext uri="{FF2B5EF4-FFF2-40B4-BE49-F238E27FC236}">
                    <a16:creationId xmlns:a16="http://schemas.microsoft.com/office/drawing/2014/main" id="{A2B7CA1C-7EF8-674B-A2BE-4C68D3F152FD}"/>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3" name="Freeform 39">
                <a:extLst>
                  <a:ext uri="{FF2B5EF4-FFF2-40B4-BE49-F238E27FC236}">
                    <a16:creationId xmlns:a16="http://schemas.microsoft.com/office/drawing/2014/main" id="{79899A41-69A0-4445-BE0A-82AA8C4C6907}"/>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4" name="Freeform 40">
                <a:extLst>
                  <a:ext uri="{FF2B5EF4-FFF2-40B4-BE49-F238E27FC236}">
                    <a16:creationId xmlns:a16="http://schemas.microsoft.com/office/drawing/2014/main" id="{A0A24240-5083-A84B-B2D7-898EECFBB39B}"/>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5" name="Freeform 41">
                <a:extLst>
                  <a:ext uri="{FF2B5EF4-FFF2-40B4-BE49-F238E27FC236}">
                    <a16:creationId xmlns:a16="http://schemas.microsoft.com/office/drawing/2014/main" id="{1EA2B5A3-A45A-024D-A012-1C1B076D5692}"/>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6" name="Freeform 42">
                <a:extLst>
                  <a:ext uri="{FF2B5EF4-FFF2-40B4-BE49-F238E27FC236}">
                    <a16:creationId xmlns:a16="http://schemas.microsoft.com/office/drawing/2014/main" id="{AFE73EC1-0344-F940-B65D-5C017D9E6535}"/>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7" name="Freeform 43">
                <a:extLst>
                  <a:ext uri="{FF2B5EF4-FFF2-40B4-BE49-F238E27FC236}">
                    <a16:creationId xmlns:a16="http://schemas.microsoft.com/office/drawing/2014/main" id="{6E8ECE03-3084-2D49-B3C7-8598520EB512}"/>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8" name="Freeform 44">
                <a:extLst>
                  <a:ext uri="{FF2B5EF4-FFF2-40B4-BE49-F238E27FC236}">
                    <a16:creationId xmlns:a16="http://schemas.microsoft.com/office/drawing/2014/main" id="{F559D67A-D21B-AB49-84A1-4B9578CEF248}"/>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69" name="Group 45">
              <a:extLst>
                <a:ext uri="{FF2B5EF4-FFF2-40B4-BE49-F238E27FC236}">
                  <a16:creationId xmlns:a16="http://schemas.microsoft.com/office/drawing/2014/main" id="{A15C6299-6CA2-8A4C-AD21-0D3797EAB0D6}"/>
                </a:ext>
              </a:extLst>
            </p:cNvPr>
            <p:cNvGrpSpPr>
              <a:grpSpLocks/>
            </p:cNvGrpSpPr>
            <p:nvPr/>
          </p:nvGrpSpPr>
          <p:grpSpPr bwMode="auto">
            <a:xfrm>
              <a:off x="2832" y="960"/>
              <a:ext cx="1117" cy="518"/>
              <a:chOff x="3847" y="1511"/>
              <a:chExt cx="1117" cy="518"/>
            </a:xfrm>
          </p:grpSpPr>
          <p:sp>
            <p:nvSpPr>
              <p:cNvPr id="278" name="Freeform 46">
                <a:extLst>
                  <a:ext uri="{FF2B5EF4-FFF2-40B4-BE49-F238E27FC236}">
                    <a16:creationId xmlns:a16="http://schemas.microsoft.com/office/drawing/2014/main" id="{27EDDE98-F665-4140-AA2D-A97FCEC310AE}"/>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9" name="Freeform 47">
                <a:extLst>
                  <a:ext uri="{FF2B5EF4-FFF2-40B4-BE49-F238E27FC236}">
                    <a16:creationId xmlns:a16="http://schemas.microsoft.com/office/drawing/2014/main" id="{D9831BFA-7953-394C-89EE-99C15F9B9AEE}"/>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0" name="Freeform 48">
                <a:extLst>
                  <a:ext uri="{FF2B5EF4-FFF2-40B4-BE49-F238E27FC236}">
                    <a16:creationId xmlns:a16="http://schemas.microsoft.com/office/drawing/2014/main" id="{0F6260CE-BF96-564A-BA61-0FE5E69126D1}"/>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1" name="Freeform 49">
                <a:extLst>
                  <a:ext uri="{FF2B5EF4-FFF2-40B4-BE49-F238E27FC236}">
                    <a16:creationId xmlns:a16="http://schemas.microsoft.com/office/drawing/2014/main" id="{1B1E596A-B6A7-564C-B8AF-628485F6F37D}"/>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70" name="Group 50">
              <a:extLst>
                <a:ext uri="{FF2B5EF4-FFF2-40B4-BE49-F238E27FC236}">
                  <a16:creationId xmlns:a16="http://schemas.microsoft.com/office/drawing/2014/main" id="{8CBEF7F9-E75F-D648-A4EC-98B4112DBCE9}"/>
                </a:ext>
              </a:extLst>
            </p:cNvPr>
            <p:cNvGrpSpPr>
              <a:grpSpLocks/>
            </p:cNvGrpSpPr>
            <p:nvPr/>
          </p:nvGrpSpPr>
          <p:grpSpPr bwMode="auto">
            <a:xfrm>
              <a:off x="1728" y="1008"/>
              <a:ext cx="1073" cy="483"/>
              <a:chOff x="2375" y="2170"/>
              <a:chExt cx="1073" cy="483"/>
            </a:xfrm>
          </p:grpSpPr>
          <p:sp>
            <p:nvSpPr>
              <p:cNvPr id="271" name="Freeform 51">
                <a:extLst>
                  <a:ext uri="{FF2B5EF4-FFF2-40B4-BE49-F238E27FC236}">
                    <a16:creationId xmlns:a16="http://schemas.microsoft.com/office/drawing/2014/main" id="{A6CA5D71-2F9A-E24A-8280-B48867C23B6F}"/>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2" name="Freeform 52">
                <a:extLst>
                  <a:ext uri="{FF2B5EF4-FFF2-40B4-BE49-F238E27FC236}">
                    <a16:creationId xmlns:a16="http://schemas.microsoft.com/office/drawing/2014/main" id="{918BF518-4C42-FE43-B196-DDF14F5F4BE0}"/>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3" name="Freeform 53">
                <a:extLst>
                  <a:ext uri="{FF2B5EF4-FFF2-40B4-BE49-F238E27FC236}">
                    <a16:creationId xmlns:a16="http://schemas.microsoft.com/office/drawing/2014/main" id="{C2E4B68F-E93F-A448-B48F-0EB900260401}"/>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4" name="Freeform 54">
                <a:extLst>
                  <a:ext uri="{FF2B5EF4-FFF2-40B4-BE49-F238E27FC236}">
                    <a16:creationId xmlns:a16="http://schemas.microsoft.com/office/drawing/2014/main" id="{56BE6207-E9E9-BD4C-A02A-D79CFA1C5A32}"/>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5" name="Freeform 55">
                <a:extLst>
                  <a:ext uri="{FF2B5EF4-FFF2-40B4-BE49-F238E27FC236}">
                    <a16:creationId xmlns:a16="http://schemas.microsoft.com/office/drawing/2014/main" id="{94356F58-99E1-6646-95DC-9773DBAB3D23}"/>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6" name="Freeform 56">
                <a:extLst>
                  <a:ext uri="{FF2B5EF4-FFF2-40B4-BE49-F238E27FC236}">
                    <a16:creationId xmlns:a16="http://schemas.microsoft.com/office/drawing/2014/main" id="{1E402723-011E-BE4C-A0E2-D471C4D6CA6D}"/>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7" name="Freeform 57">
                <a:extLst>
                  <a:ext uri="{FF2B5EF4-FFF2-40B4-BE49-F238E27FC236}">
                    <a16:creationId xmlns:a16="http://schemas.microsoft.com/office/drawing/2014/main" id="{C6C3A9C1-A819-C343-8B4A-839C501AE71D}"/>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289" name="Group 80">
            <a:extLst>
              <a:ext uri="{FF2B5EF4-FFF2-40B4-BE49-F238E27FC236}">
                <a16:creationId xmlns:a16="http://schemas.microsoft.com/office/drawing/2014/main" id="{3AEFE009-0E54-6F4C-B211-7F229634AC80}"/>
              </a:ext>
            </a:extLst>
          </p:cNvPr>
          <p:cNvGrpSpPr>
            <a:grpSpLocks/>
          </p:cNvGrpSpPr>
          <p:nvPr/>
        </p:nvGrpSpPr>
        <p:grpSpPr bwMode="auto">
          <a:xfrm flipH="1" flipV="1">
            <a:off x="4054959" y="5904476"/>
            <a:ext cx="1361417" cy="209373"/>
            <a:chOff x="624" y="960"/>
            <a:chExt cx="3325" cy="531"/>
          </a:xfrm>
        </p:grpSpPr>
        <p:grpSp>
          <p:nvGrpSpPr>
            <p:cNvPr id="290" name="Group 81">
              <a:extLst>
                <a:ext uri="{FF2B5EF4-FFF2-40B4-BE49-F238E27FC236}">
                  <a16:creationId xmlns:a16="http://schemas.microsoft.com/office/drawing/2014/main" id="{3C8C897D-95F0-844E-9736-881D74D69183}"/>
                </a:ext>
              </a:extLst>
            </p:cNvPr>
            <p:cNvGrpSpPr>
              <a:grpSpLocks/>
            </p:cNvGrpSpPr>
            <p:nvPr/>
          </p:nvGrpSpPr>
          <p:grpSpPr bwMode="auto">
            <a:xfrm>
              <a:off x="624" y="1008"/>
              <a:ext cx="1073" cy="483"/>
              <a:chOff x="2375" y="2170"/>
              <a:chExt cx="1073" cy="483"/>
            </a:xfrm>
          </p:grpSpPr>
          <p:sp>
            <p:nvSpPr>
              <p:cNvPr id="304" name="Freeform 82">
                <a:extLst>
                  <a:ext uri="{FF2B5EF4-FFF2-40B4-BE49-F238E27FC236}">
                    <a16:creationId xmlns:a16="http://schemas.microsoft.com/office/drawing/2014/main" id="{6A48D2B4-9AF3-AA42-B8C7-18697E2E0504}"/>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5" name="Freeform 83">
                <a:extLst>
                  <a:ext uri="{FF2B5EF4-FFF2-40B4-BE49-F238E27FC236}">
                    <a16:creationId xmlns:a16="http://schemas.microsoft.com/office/drawing/2014/main" id="{1C97ED8A-6E97-6641-9B75-264A399407B3}"/>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6" name="Freeform 84">
                <a:extLst>
                  <a:ext uri="{FF2B5EF4-FFF2-40B4-BE49-F238E27FC236}">
                    <a16:creationId xmlns:a16="http://schemas.microsoft.com/office/drawing/2014/main" id="{15BE5CD0-5615-ED45-ADFF-C9C25040EC77}"/>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 name="Freeform 85">
                <a:extLst>
                  <a:ext uri="{FF2B5EF4-FFF2-40B4-BE49-F238E27FC236}">
                    <a16:creationId xmlns:a16="http://schemas.microsoft.com/office/drawing/2014/main" id="{45916143-77AD-0945-B0CA-8EEDE2FC4C90}"/>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 name="Freeform 86">
                <a:extLst>
                  <a:ext uri="{FF2B5EF4-FFF2-40B4-BE49-F238E27FC236}">
                    <a16:creationId xmlns:a16="http://schemas.microsoft.com/office/drawing/2014/main" id="{34E2B9E0-5CDC-9A43-A472-4247E5E0913B}"/>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9" name="Freeform 87">
                <a:extLst>
                  <a:ext uri="{FF2B5EF4-FFF2-40B4-BE49-F238E27FC236}">
                    <a16:creationId xmlns:a16="http://schemas.microsoft.com/office/drawing/2014/main" id="{F4F0E0C0-DB59-FE4B-B296-8720C7405DC7}"/>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0" name="Freeform 88">
                <a:extLst>
                  <a:ext uri="{FF2B5EF4-FFF2-40B4-BE49-F238E27FC236}">
                    <a16:creationId xmlns:a16="http://schemas.microsoft.com/office/drawing/2014/main" id="{F6F13870-7781-E947-A33A-8BC94357EC5B}"/>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91" name="Group 89">
              <a:extLst>
                <a:ext uri="{FF2B5EF4-FFF2-40B4-BE49-F238E27FC236}">
                  <a16:creationId xmlns:a16="http://schemas.microsoft.com/office/drawing/2014/main" id="{A6F6FBBB-21D2-A84F-A308-3DB48E24AFBF}"/>
                </a:ext>
              </a:extLst>
            </p:cNvPr>
            <p:cNvGrpSpPr>
              <a:grpSpLocks/>
            </p:cNvGrpSpPr>
            <p:nvPr/>
          </p:nvGrpSpPr>
          <p:grpSpPr bwMode="auto">
            <a:xfrm>
              <a:off x="2832" y="960"/>
              <a:ext cx="1117" cy="518"/>
              <a:chOff x="3847" y="1511"/>
              <a:chExt cx="1117" cy="518"/>
            </a:xfrm>
          </p:grpSpPr>
          <p:sp>
            <p:nvSpPr>
              <p:cNvPr id="300" name="Freeform 90">
                <a:extLst>
                  <a:ext uri="{FF2B5EF4-FFF2-40B4-BE49-F238E27FC236}">
                    <a16:creationId xmlns:a16="http://schemas.microsoft.com/office/drawing/2014/main" id="{46A462F6-EE31-C34C-88D8-5207FF20B864}"/>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1" name="Freeform 91">
                <a:extLst>
                  <a:ext uri="{FF2B5EF4-FFF2-40B4-BE49-F238E27FC236}">
                    <a16:creationId xmlns:a16="http://schemas.microsoft.com/office/drawing/2014/main" id="{36518282-4853-C248-AD57-A608FEE4F388}"/>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2" name="Freeform 92">
                <a:extLst>
                  <a:ext uri="{FF2B5EF4-FFF2-40B4-BE49-F238E27FC236}">
                    <a16:creationId xmlns:a16="http://schemas.microsoft.com/office/drawing/2014/main" id="{D921B786-B5CE-964D-9352-236685EE3D97}"/>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3" name="Freeform 93">
                <a:extLst>
                  <a:ext uri="{FF2B5EF4-FFF2-40B4-BE49-F238E27FC236}">
                    <a16:creationId xmlns:a16="http://schemas.microsoft.com/office/drawing/2014/main" id="{CB4FD92B-5793-704D-A347-9DB72F7C3A0E}"/>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92" name="Group 94">
              <a:extLst>
                <a:ext uri="{FF2B5EF4-FFF2-40B4-BE49-F238E27FC236}">
                  <a16:creationId xmlns:a16="http://schemas.microsoft.com/office/drawing/2014/main" id="{56C1EC03-AAF3-DC47-9172-C5EF28408AC0}"/>
                </a:ext>
              </a:extLst>
            </p:cNvPr>
            <p:cNvGrpSpPr>
              <a:grpSpLocks/>
            </p:cNvGrpSpPr>
            <p:nvPr/>
          </p:nvGrpSpPr>
          <p:grpSpPr bwMode="auto">
            <a:xfrm>
              <a:off x="1728" y="1008"/>
              <a:ext cx="1073" cy="483"/>
              <a:chOff x="2375" y="2170"/>
              <a:chExt cx="1073" cy="483"/>
            </a:xfrm>
          </p:grpSpPr>
          <p:sp>
            <p:nvSpPr>
              <p:cNvPr id="293" name="Freeform 95">
                <a:extLst>
                  <a:ext uri="{FF2B5EF4-FFF2-40B4-BE49-F238E27FC236}">
                    <a16:creationId xmlns:a16="http://schemas.microsoft.com/office/drawing/2014/main" id="{88DBB171-4C77-8C48-A816-0A98CF8652BD}"/>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4" name="Freeform 96">
                <a:extLst>
                  <a:ext uri="{FF2B5EF4-FFF2-40B4-BE49-F238E27FC236}">
                    <a16:creationId xmlns:a16="http://schemas.microsoft.com/office/drawing/2014/main" id="{30E510DF-8CC7-8D4E-8F39-4143CD4E5EA7}"/>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5" name="Freeform 97">
                <a:extLst>
                  <a:ext uri="{FF2B5EF4-FFF2-40B4-BE49-F238E27FC236}">
                    <a16:creationId xmlns:a16="http://schemas.microsoft.com/office/drawing/2014/main" id="{7CA10355-5E2B-7949-9B2E-9D139DA36D95}"/>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6" name="Freeform 98">
                <a:extLst>
                  <a:ext uri="{FF2B5EF4-FFF2-40B4-BE49-F238E27FC236}">
                    <a16:creationId xmlns:a16="http://schemas.microsoft.com/office/drawing/2014/main" id="{7AB46B43-9672-B542-B728-3BAB25D2AAD9}"/>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7" name="Freeform 99">
                <a:extLst>
                  <a:ext uri="{FF2B5EF4-FFF2-40B4-BE49-F238E27FC236}">
                    <a16:creationId xmlns:a16="http://schemas.microsoft.com/office/drawing/2014/main" id="{247B734A-8671-524B-BADD-5EFB19B381F9}"/>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8" name="Freeform 100">
                <a:extLst>
                  <a:ext uri="{FF2B5EF4-FFF2-40B4-BE49-F238E27FC236}">
                    <a16:creationId xmlns:a16="http://schemas.microsoft.com/office/drawing/2014/main" id="{C34A1F9C-27B9-B349-9C85-9E4DE5643CFD}"/>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9" name="Freeform 101">
                <a:extLst>
                  <a:ext uri="{FF2B5EF4-FFF2-40B4-BE49-F238E27FC236}">
                    <a16:creationId xmlns:a16="http://schemas.microsoft.com/office/drawing/2014/main" id="{8397237C-E7FA-E245-8E26-ABB878BC6EA7}"/>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320" name="Group 130">
            <a:extLst>
              <a:ext uri="{FF2B5EF4-FFF2-40B4-BE49-F238E27FC236}">
                <a16:creationId xmlns:a16="http://schemas.microsoft.com/office/drawing/2014/main" id="{BA821B3E-EFD7-DF4E-AD8B-B84614A07DAA}"/>
              </a:ext>
            </a:extLst>
          </p:cNvPr>
          <p:cNvGrpSpPr>
            <a:grpSpLocks/>
          </p:cNvGrpSpPr>
          <p:nvPr/>
        </p:nvGrpSpPr>
        <p:grpSpPr bwMode="auto">
          <a:xfrm rot="369548">
            <a:off x="3853838" y="4983025"/>
            <a:ext cx="819724" cy="812894"/>
            <a:chOff x="2352" y="2784"/>
            <a:chExt cx="960" cy="952"/>
          </a:xfrm>
        </p:grpSpPr>
        <p:sp>
          <p:nvSpPr>
            <p:cNvPr id="321" name="AutoShape 131">
              <a:extLst>
                <a:ext uri="{FF2B5EF4-FFF2-40B4-BE49-F238E27FC236}">
                  <a16:creationId xmlns:a16="http://schemas.microsoft.com/office/drawing/2014/main" id="{FCF2300F-DEC5-2044-B9CD-53161A6690D9}"/>
                </a:ext>
              </a:extLst>
            </p:cNvPr>
            <p:cNvSpPr>
              <a:spLocks noChangeArrowheads="1"/>
            </p:cNvSpPr>
            <p:nvPr/>
          </p:nvSpPr>
          <p:spPr bwMode="auto">
            <a:xfrm rot="2700000">
              <a:off x="3004" y="3428"/>
              <a:ext cx="328" cy="288"/>
            </a:xfrm>
            <a:prstGeom prst="rightArrow">
              <a:avLst>
                <a:gd name="adj1" fmla="val 32065"/>
                <a:gd name="adj2" fmla="val 31024"/>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9pPr>
            </a:lstStyle>
            <a:p>
              <a:pPr algn="ctr"/>
              <a:endParaRPr lang="en-US" altLang="en-US" sz="1050"/>
            </a:p>
          </p:txBody>
        </p:sp>
        <p:sp>
          <p:nvSpPr>
            <p:cNvPr id="322" name="AutoShape 132">
              <a:extLst>
                <a:ext uri="{FF2B5EF4-FFF2-40B4-BE49-F238E27FC236}">
                  <a16:creationId xmlns:a16="http://schemas.microsoft.com/office/drawing/2014/main" id="{4FF49A9A-BC12-6E4B-98BE-149FFA59B3FC}"/>
                </a:ext>
              </a:extLst>
            </p:cNvPr>
            <p:cNvSpPr>
              <a:spLocks noChangeArrowheads="1"/>
            </p:cNvSpPr>
            <p:nvPr/>
          </p:nvSpPr>
          <p:spPr bwMode="auto">
            <a:xfrm rot="-8100000">
              <a:off x="2332" y="2804"/>
              <a:ext cx="328" cy="288"/>
            </a:xfrm>
            <a:prstGeom prst="rightArrow">
              <a:avLst>
                <a:gd name="adj1" fmla="val 32065"/>
                <a:gd name="adj2" fmla="val 31024"/>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9pPr>
            </a:lstStyle>
            <a:p>
              <a:pPr algn="ctr"/>
              <a:endParaRPr lang="en-US" altLang="en-US" sz="1050"/>
            </a:p>
          </p:txBody>
        </p:sp>
        <p:sp>
          <p:nvSpPr>
            <p:cNvPr id="323" name="Text Box 133">
              <a:extLst>
                <a:ext uri="{FF2B5EF4-FFF2-40B4-BE49-F238E27FC236}">
                  <a16:creationId xmlns:a16="http://schemas.microsoft.com/office/drawing/2014/main" id="{29A97BAC-3056-2C42-9711-30D8B8D063F1}"/>
                </a:ext>
              </a:extLst>
            </p:cNvPr>
            <p:cNvSpPr txBox="1">
              <a:spLocks noChangeArrowheads="1"/>
            </p:cNvSpPr>
            <p:nvPr/>
          </p:nvSpPr>
          <p:spPr bwMode="auto">
            <a:xfrm rot="2700000">
              <a:off x="2386" y="3014"/>
              <a:ext cx="901" cy="487"/>
            </a:xfrm>
            <a:prstGeom prst="rect">
              <a:avLst/>
            </a:prstGeom>
            <a:solidFill>
              <a:srgbClr val="DFE9FF"/>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9pPr>
            </a:lstStyle>
            <a:p>
              <a:pPr algn="ctr">
                <a:lnSpc>
                  <a:spcPct val="100000"/>
                </a:lnSpc>
                <a:spcBef>
                  <a:spcPct val="0"/>
                </a:spcBef>
                <a:buSzTx/>
                <a:buFontTx/>
                <a:buNone/>
              </a:pPr>
              <a:r>
                <a:rPr lang="en-US" altLang="en-US" sz="1050" dirty="0">
                  <a:latin typeface="Gill Sans Light"/>
                  <a:cs typeface="Gill Sans Light"/>
                </a:rPr>
                <a:t>Disallowed</a:t>
              </a:r>
            </a:p>
            <a:p>
              <a:pPr algn="ctr">
                <a:lnSpc>
                  <a:spcPct val="100000"/>
                </a:lnSpc>
                <a:spcBef>
                  <a:spcPct val="0"/>
                </a:spcBef>
                <a:buSzTx/>
                <a:buFontTx/>
                <a:buNone/>
              </a:pPr>
              <a:r>
                <a:rPr lang="en-US" altLang="en-US" sz="1050" dirty="0">
                  <a:latin typeface="Gill Sans Light"/>
                  <a:cs typeface="Gill Sans Light"/>
                </a:rPr>
                <a:t>By Rule</a:t>
              </a:r>
            </a:p>
          </p:txBody>
        </p:sp>
      </p:grpSp>
      <p:grpSp>
        <p:nvGrpSpPr>
          <p:cNvPr id="324" name="Group 58">
            <a:extLst>
              <a:ext uri="{FF2B5EF4-FFF2-40B4-BE49-F238E27FC236}">
                <a16:creationId xmlns:a16="http://schemas.microsoft.com/office/drawing/2014/main" id="{C1705923-3252-B74F-8AB6-E1606043A901}"/>
              </a:ext>
            </a:extLst>
          </p:cNvPr>
          <p:cNvGrpSpPr>
            <a:grpSpLocks/>
          </p:cNvGrpSpPr>
          <p:nvPr/>
        </p:nvGrpSpPr>
        <p:grpSpPr bwMode="auto">
          <a:xfrm>
            <a:off x="3124044" y="4642523"/>
            <a:ext cx="1360434" cy="208390"/>
            <a:chOff x="624" y="960"/>
            <a:chExt cx="3325" cy="531"/>
          </a:xfrm>
        </p:grpSpPr>
        <p:grpSp>
          <p:nvGrpSpPr>
            <p:cNvPr id="325" name="Group 59">
              <a:extLst>
                <a:ext uri="{FF2B5EF4-FFF2-40B4-BE49-F238E27FC236}">
                  <a16:creationId xmlns:a16="http://schemas.microsoft.com/office/drawing/2014/main" id="{C89BFA12-BD9A-F143-93FA-48C390DCA8D9}"/>
                </a:ext>
              </a:extLst>
            </p:cNvPr>
            <p:cNvGrpSpPr>
              <a:grpSpLocks/>
            </p:cNvGrpSpPr>
            <p:nvPr/>
          </p:nvGrpSpPr>
          <p:grpSpPr bwMode="auto">
            <a:xfrm>
              <a:off x="624" y="1008"/>
              <a:ext cx="1073" cy="483"/>
              <a:chOff x="2375" y="2170"/>
              <a:chExt cx="1073" cy="483"/>
            </a:xfrm>
          </p:grpSpPr>
          <p:sp>
            <p:nvSpPr>
              <p:cNvPr id="339" name="Freeform 60">
                <a:extLst>
                  <a:ext uri="{FF2B5EF4-FFF2-40B4-BE49-F238E27FC236}">
                    <a16:creationId xmlns:a16="http://schemas.microsoft.com/office/drawing/2014/main" id="{8699269F-D3F8-5645-B8F9-D42508E49553}"/>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0" name="Freeform 61">
                <a:extLst>
                  <a:ext uri="{FF2B5EF4-FFF2-40B4-BE49-F238E27FC236}">
                    <a16:creationId xmlns:a16="http://schemas.microsoft.com/office/drawing/2014/main" id="{5468AD99-C2A0-BE4C-BB47-2849CF7FBF75}"/>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1" name="Freeform 62">
                <a:extLst>
                  <a:ext uri="{FF2B5EF4-FFF2-40B4-BE49-F238E27FC236}">
                    <a16:creationId xmlns:a16="http://schemas.microsoft.com/office/drawing/2014/main" id="{0617C7B9-B2C2-ED45-B678-1EA1A431D7D8}"/>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2" name="Freeform 63">
                <a:extLst>
                  <a:ext uri="{FF2B5EF4-FFF2-40B4-BE49-F238E27FC236}">
                    <a16:creationId xmlns:a16="http://schemas.microsoft.com/office/drawing/2014/main" id="{7616DE61-E130-C34B-A2B4-888865C9F802}"/>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3" name="Freeform 64">
                <a:extLst>
                  <a:ext uri="{FF2B5EF4-FFF2-40B4-BE49-F238E27FC236}">
                    <a16:creationId xmlns:a16="http://schemas.microsoft.com/office/drawing/2014/main" id="{CA0B1477-8648-E64C-96BD-4E91EFBC1759}"/>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4" name="Freeform 65">
                <a:extLst>
                  <a:ext uri="{FF2B5EF4-FFF2-40B4-BE49-F238E27FC236}">
                    <a16:creationId xmlns:a16="http://schemas.microsoft.com/office/drawing/2014/main" id="{4860D5B6-E8A0-5847-B9C2-D59E5789CBE5}"/>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5" name="Freeform 66">
                <a:extLst>
                  <a:ext uri="{FF2B5EF4-FFF2-40B4-BE49-F238E27FC236}">
                    <a16:creationId xmlns:a16="http://schemas.microsoft.com/office/drawing/2014/main" id="{B4A5D3E6-B885-9E44-8AB2-A0266333DA92}"/>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326" name="Group 67">
              <a:extLst>
                <a:ext uri="{FF2B5EF4-FFF2-40B4-BE49-F238E27FC236}">
                  <a16:creationId xmlns:a16="http://schemas.microsoft.com/office/drawing/2014/main" id="{F8A96590-A9F3-B143-BCC8-D3811F3BDC20}"/>
                </a:ext>
              </a:extLst>
            </p:cNvPr>
            <p:cNvGrpSpPr>
              <a:grpSpLocks/>
            </p:cNvGrpSpPr>
            <p:nvPr/>
          </p:nvGrpSpPr>
          <p:grpSpPr bwMode="auto">
            <a:xfrm>
              <a:off x="2832" y="960"/>
              <a:ext cx="1117" cy="518"/>
              <a:chOff x="3847" y="1511"/>
              <a:chExt cx="1117" cy="518"/>
            </a:xfrm>
          </p:grpSpPr>
          <p:sp>
            <p:nvSpPr>
              <p:cNvPr id="335" name="Freeform 68">
                <a:extLst>
                  <a:ext uri="{FF2B5EF4-FFF2-40B4-BE49-F238E27FC236}">
                    <a16:creationId xmlns:a16="http://schemas.microsoft.com/office/drawing/2014/main" id="{AA845E4A-9B25-574F-9B3C-528774B8E3CF}"/>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6" name="Freeform 69">
                <a:extLst>
                  <a:ext uri="{FF2B5EF4-FFF2-40B4-BE49-F238E27FC236}">
                    <a16:creationId xmlns:a16="http://schemas.microsoft.com/office/drawing/2014/main" id="{649E4682-05E1-1644-AD85-42893F25EB11}"/>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7" name="Freeform 70">
                <a:extLst>
                  <a:ext uri="{FF2B5EF4-FFF2-40B4-BE49-F238E27FC236}">
                    <a16:creationId xmlns:a16="http://schemas.microsoft.com/office/drawing/2014/main" id="{0D6E4C76-0473-3045-A6E3-17E76244B456}"/>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8" name="Freeform 71">
                <a:extLst>
                  <a:ext uri="{FF2B5EF4-FFF2-40B4-BE49-F238E27FC236}">
                    <a16:creationId xmlns:a16="http://schemas.microsoft.com/office/drawing/2014/main" id="{0BC07448-ADBC-054A-BCEF-896D938ED6F3}"/>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327" name="Group 72">
              <a:extLst>
                <a:ext uri="{FF2B5EF4-FFF2-40B4-BE49-F238E27FC236}">
                  <a16:creationId xmlns:a16="http://schemas.microsoft.com/office/drawing/2014/main" id="{26C71C69-177D-2140-B751-9653F6AAC20A}"/>
                </a:ext>
              </a:extLst>
            </p:cNvPr>
            <p:cNvGrpSpPr>
              <a:grpSpLocks/>
            </p:cNvGrpSpPr>
            <p:nvPr/>
          </p:nvGrpSpPr>
          <p:grpSpPr bwMode="auto">
            <a:xfrm>
              <a:off x="1728" y="1008"/>
              <a:ext cx="1073" cy="483"/>
              <a:chOff x="2375" y="2170"/>
              <a:chExt cx="1073" cy="483"/>
            </a:xfrm>
          </p:grpSpPr>
          <p:sp>
            <p:nvSpPr>
              <p:cNvPr id="328" name="Freeform 73">
                <a:extLst>
                  <a:ext uri="{FF2B5EF4-FFF2-40B4-BE49-F238E27FC236}">
                    <a16:creationId xmlns:a16="http://schemas.microsoft.com/office/drawing/2014/main" id="{25587542-F6CD-9A41-AAAE-A8EBE7B2451A}"/>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9" name="Freeform 74">
                <a:extLst>
                  <a:ext uri="{FF2B5EF4-FFF2-40B4-BE49-F238E27FC236}">
                    <a16:creationId xmlns:a16="http://schemas.microsoft.com/office/drawing/2014/main" id="{C4C58F38-8DDE-C54C-B821-05957A708D31}"/>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0" name="Freeform 75">
                <a:extLst>
                  <a:ext uri="{FF2B5EF4-FFF2-40B4-BE49-F238E27FC236}">
                    <a16:creationId xmlns:a16="http://schemas.microsoft.com/office/drawing/2014/main" id="{3831A532-0F58-4342-9394-74288ADAD075}"/>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1" name="Freeform 76">
                <a:extLst>
                  <a:ext uri="{FF2B5EF4-FFF2-40B4-BE49-F238E27FC236}">
                    <a16:creationId xmlns:a16="http://schemas.microsoft.com/office/drawing/2014/main" id="{2220D6E1-96AF-F644-A6CC-6AB1AE2AA38B}"/>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2" name="Freeform 77">
                <a:extLst>
                  <a:ext uri="{FF2B5EF4-FFF2-40B4-BE49-F238E27FC236}">
                    <a16:creationId xmlns:a16="http://schemas.microsoft.com/office/drawing/2014/main" id="{0CC9F7DE-0319-904F-9613-55700EEA1DB1}"/>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3" name="Freeform 78">
                <a:extLst>
                  <a:ext uri="{FF2B5EF4-FFF2-40B4-BE49-F238E27FC236}">
                    <a16:creationId xmlns:a16="http://schemas.microsoft.com/office/drawing/2014/main" id="{4E194E28-74D8-8247-BAEA-089738C11A6D}"/>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4" name="Freeform 79">
                <a:extLst>
                  <a:ext uri="{FF2B5EF4-FFF2-40B4-BE49-F238E27FC236}">
                    <a16:creationId xmlns:a16="http://schemas.microsoft.com/office/drawing/2014/main" id="{DAF4DDA1-A4ED-4449-8E83-902B5829680A}"/>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315" name="Group 106">
            <a:extLst>
              <a:ext uri="{FF2B5EF4-FFF2-40B4-BE49-F238E27FC236}">
                <a16:creationId xmlns:a16="http://schemas.microsoft.com/office/drawing/2014/main" id="{536FB5F6-4AD3-0E47-A98B-1FB86CF60A98}"/>
              </a:ext>
            </a:extLst>
          </p:cNvPr>
          <p:cNvGrpSpPr>
            <a:grpSpLocks/>
          </p:cNvGrpSpPr>
          <p:nvPr/>
        </p:nvGrpSpPr>
        <p:grpSpPr bwMode="auto">
          <a:xfrm>
            <a:off x="3629055" y="4698293"/>
            <a:ext cx="1265086" cy="1356500"/>
            <a:chOff x="2208" y="2588"/>
            <a:chExt cx="1287" cy="1380"/>
          </a:xfrm>
        </p:grpSpPr>
        <p:sp>
          <p:nvSpPr>
            <p:cNvPr id="316" name="AutoShape 107">
              <a:extLst>
                <a:ext uri="{FF2B5EF4-FFF2-40B4-BE49-F238E27FC236}">
                  <a16:creationId xmlns:a16="http://schemas.microsoft.com/office/drawing/2014/main" id="{C2534A92-02F0-D14D-AB76-6ED8095592DF}"/>
                </a:ext>
              </a:extLst>
            </p:cNvPr>
            <p:cNvSpPr>
              <a:spLocks noChangeArrowheads="1"/>
            </p:cNvSpPr>
            <p:nvPr/>
          </p:nvSpPr>
          <p:spPr bwMode="auto">
            <a:xfrm>
              <a:off x="2208" y="268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317" name="AutoShape 108">
              <a:extLst>
                <a:ext uri="{FF2B5EF4-FFF2-40B4-BE49-F238E27FC236}">
                  <a16:creationId xmlns:a16="http://schemas.microsoft.com/office/drawing/2014/main" id="{0A568260-C239-D948-B7A8-4C91A85D07C6}"/>
                </a:ext>
              </a:extLst>
            </p:cNvPr>
            <p:cNvSpPr>
              <a:spLocks noChangeArrowheads="1"/>
            </p:cNvSpPr>
            <p:nvPr/>
          </p:nvSpPr>
          <p:spPr bwMode="auto">
            <a:xfrm rot="5400000">
              <a:off x="3120" y="258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318" name="AutoShape 109">
              <a:extLst>
                <a:ext uri="{FF2B5EF4-FFF2-40B4-BE49-F238E27FC236}">
                  <a16:creationId xmlns:a16="http://schemas.microsoft.com/office/drawing/2014/main" id="{E6858098-A67E-5848-BBA3-6406B63445A3}"/>
                </a:ext>
              </a:extLst>
            </p:cNvPr>
            <p:cNvSpPr>
              <a:spLocks noChangeArrowheads="1"/>
            </p:cNvSpPr>
            <p:nvPr/>
          </p:nvSpPr>
          <p:spPr bwMode="auto">
            <a:xfrm rot="16200000">
              <a:off x="2296" y="372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319" name="AutoShape 110">
              <a:extLst>
                <a:ext uri="{FF2B5EF4-FFF2-40B4-BE49-F238E27FC236}">
                  <a16:creationId xmlns:a16="http://schemas.microsoft.com/office/drawing/2014/main" id="{6699E15A-FA4D-5D43-BB94-A03204F01F23}"/>
                </a:ext>
              </a:extLst>
            </p:cNvPr>
            <p:cNvSpPr>
              <a:spLocks noChangeArrowheads="1"/>
            </p:cNvSpPr>
            <p:nvPr/>
          </p:nvSpPr>
          <p:spPr bwMode="auto">
            <a:xfrm rot="10800000">
              <a:off x="3255" y="358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spTree>
    <p:extLst>
      <p:ext uri="{BB962C8B-B14F-4D97-AF65-F5344CB8AC3E}">
        <p14:creationId xmlns:p14="http://schemas.microsoft.com/office/powerpoint/2010/main" val="251758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base">
                                        <p:cTn id="7" dur="500" fill="hold"/>
                                        <p:tgtEl>
                                          <p:spTgt spid="324"/>
                                        </p:tgtEl>
                                        <p:attrNameLst>
                                          <p:attrName>ppt_x</p:attrName>
                                        </p:attrNameLst>
                                      </p:cBhvr>
                                      <p:tavLst>
                                        <p:tav tm="0">
                                          <p:val>
                                            <p:strVal val="0-#ppt_w/2"/>
                                          </p:val>
                                        </p:tav>
                                        <p:tav tm="100000">
                                          <p:val>
                                            <p:strVal val="#ppt_x"/>
                                          </p:val>
                                        </p:tav>
                                      </p:tavLst>
                                    </p:anim>
                                    <p:anim calcmode="lin" valueType="num">
                                      <p:cBhvr additive="base">
                                        <p:cTn id="8" dur="500" fill="hold"/>
                                        <p:tgtEl>
                                          <p:spTgt spid="3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45"/>
                                        </p:tgtEl>
                                        <p:attrNameLst>
                                          <p:attrName>style.visibility</p:attrName>
                                        </p:attrNameLst>
                                      </p:cBhvr>
                                      <p:to>
                                        <p:strVal val="visible"/>
                                      </p:to>
                                    </p:set>
                                    <p:anim calcmode="lin" valueType="num">
                                      <p:cBhvr additive="base">
                                        <p:cTn id="13" dur="500" fill="hold"/>
                                        <p:tgtEl>
                                          <p:spTgt spid="245"/>
                                        </p:tgtEl>
                                        <p:attrNameLst>
                                          <p:attrName>ppt_x</p:attrName>
                                        </p:attrNameLst>
                                      </p:cBhvr>
                                      <p:tavLst>
                                        <p:tav tm="0">
                                          <p:val>
                                            <p:strVal val="#ppt_x"/>
                                          </p:val>
                                        </p:tav>
                                        <p:tav tm="100000">
                                          <p:val>
                                            <p:strVal val="#ppt_x"/>
                                          </p:val>
                                        </p:tav>
                                      </p:tavLst>
                                    </p:anim>
                                    <p:anim calcmode="lin" valueType="num">
                                      <p:cBhvr additive="base">
                                        <p:cTn id="14" dur="500" fill="hold"/>
                                        <p:tgtEl>
                                          <p:spTgt spid="24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89"/>
                                        </p:tgtEl>
                                        <p:attrNameLst>
                                          <p:attrName>style.visibility</p:attrName>
                                        </p:attrNameLst>
                                      </p:cBhvr>
                                      <p:to>
                                        <p:strVal val="visible"/>
                                      </p:to>
                                    </p:set>
                                    <p:anim calcmode="lin" valueType="num">
                                      <p:cBhvr additive="base">
                                        <p:cTn id="19" dur="500" fill="hold"/>
                                        <p:tgtEl>
                                          <p:spTgt spid="289"/>
                                        </p:tgtEl>
                                        <p:attrNameLst>
                                          <p:attrName>ppt_x</p:attrName>
                                        </p:attrNameLst>
                                      </p:cBhvr>
                                      <p:tavLst>
                                        <p:tav tm="0">
                                          <p:val>
                                            <p:strVal val="1+#ppt_w/2"/>
                                          </p:val>
                                        </p:tav>
                                        <p:tav tm="100000">
                                          <p:val>
                                            <p:strVal val="#ppt_x"/>
                                          </p:val>
                                        </p:tav>
                                      </p:tavLst>
                                    </p:anim>
                                    <p:anim calcmode="lin" valueType="num">
                                      <p:cBhvr additive="base">
                                        <p:cTn id="20" dur="500" fill="hold"/>
                                        <p:tgtEl>
                                          <p:spTgt spid="28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7"/>
                                        </p:tgtEl>
                                        <p:attrNameLst>
                                          <p:attrName>style.visibility</p:attrName>
                                        </p:attrNameLst>
                                      </p:cBhvr>
                                      <p:to>
                                        <p:strVal val="visible"/>
                                      </p:to>
                                    </p:set>
                                    <p:anim calcmode="lin" valueType="num">
                                      <p:cBhvr additive="base">
                                        <p:cTn id="25" dur="500" fill="hold"/>
                                        <p:tgtEl>
                                          <p:spTgt spid="267"/>
                                        </p:tgtEl>
                                        <p:attrNameLst>
                                          <p:attrName>ppt_x</p:attrName>
                                        </p:attrNameLst>
                                      </p:cBhvr>
                                      <p:tavLst>
                                        <p:tav tm="0">
                                          <p:val>
                                            <p:strVal val="#ppt_x"/>
                                          </p:val>
                                        </p:tav>
                                        <p:tav tm="100000">
                                          <p:val>
                                            <p:strVal val="#ppt_x"/>
                                          </p:val>
                                        </p:tav>
                                      </p:tavLst>
                                    </p:anim>
                                    <p:anim calcmode="lin" valueType="num">
                                      <p:cBhvr additive="base">
                                        <p:cTn id="26" dur="500" fill="hold"/>
                                        <p:tgtEl>
                                          <p:spTgt spid="26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15"/>
                                        </p:tgtEl>
                                        <p:attrNameLst>
                                          <p:attrName>style.visibility</p:attrName>
                                        </p:attrNameLst>
                                      </p:cBhvr>
                                      <p:to>
                                        <p:strVal val="visible"/>
                                      </p:to>
                                    </p:set>
                                    <p:animEffect transition="in" filter="circle(in)">
                                      <p:cBhvr>
                                        <p:cTn id="31" dur="2000"/>
                                        <p:tgtEl>
                                          <p:spTgt spid="315"/>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566275">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66275">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66275">
                                            <p:txEl>
                                              <p:pRg st="2" end="2"/>
                                            </p:txEl>
                                          </p:spTgt>
                                        </p:tgtEl>
                                        <p:attrNameLst>
                                          <p:attrName>style.visibility</p:attrName>
                                        </p:attrNameLst>
                                      </p:cBhvr>
                                      <p:to>
                                        <p:strVal val="visible"/>
                                      </p:to>
                                    </p:set>
                                  </p:childTnLst>
                                </p:cTn>
                              </p:par>
                              <p:par>
                                <p:cTn id="42" presetID="53" presetClass="entr" presetSubtype="16" fill="hold" nodeType="withEffect">
                                  <p:stCondLst>
                                    <p:cond delay="0"/>
                                  </p:stCondLst>
                                  <p:childTnLst>
                                    <p:set>
                                      <p:cBhvr>
                                        <p:cTn id="43" dur="1" fill="hold">
                                          <p:stCondLst>
                                            <p:cond delay="0"/>
                                          </p:stCondLst>
                                        </p:cTn>
                                        <p:tgtEl>
                                          <p:spTgt spid="177"/>
                                        </p:tgtEl>
                                        <p:attrNameLst>
                                          <p:attrName>style.visibility</p:attrName>
                                        </p:attrNameLst>
                                      </p:cBhvr>
                                      <p:to>
                                        <p:strVal val="visible"/>
                                      </p:to>
                                    </p:set>
                                    <p:anim calcmode="lin" valueType="num">
                                      <p:cBhvr>
                                        <p:cTn id="44" dur="500" fill="hold"/>
                                        <p:tgtEl>
                                          <p:spTgt spid="177"/>
                                        </p:tgtEl>
                                        <p:attrNameLst>
                                          <p:attrName>ppt_w</p:attrName>
                                        </p:attrNameLst>
                                      </p:cBhvr>
                                      <p:tavLst>
                                        <p:tav tm="0">
                                          <p:val>
                                            <p:fltVal val="0"/>
                                          </p:val>
                                        </p:tav>
                                        <p:tav tm="100000">
                                          <p:val>
                                            <p:strVal val="#ppt_w"/>
                                          </p:val>
                                        </p:tav>
                                      </p:tavLst>
                                    </p:anim>
                                    <p:anim calcmode="lin" valueType="num">
                                      <p:cBhvr>
                                        <p:cTn id="45" dur="500" fill="hold"/>
                                        <p:tgtEl>
                                          <p:spTgt spid="177"/>
                                        </p:tgtEl>
                                        <p:attrNameLst>
                                          <p:attrName>ppt_h</p:attrName>
                                        </p:attrNameLst>
                                      </p:cBhvr>
                                      <p:tavLst>
                                        <p:tav tm="0">
                                          <p:val>
                                            <p:fltVal val="0"/>
                                          </p:val>
                                        </p:tav>
                                        <p:tav tm="100000">
                                          <p:val>
                                            <p:strVal val="#ppt_h"/>
                                          </p:val>
                                        </p:tav>
                                      </p:tavLst>
                                    </p:anim>
                                    <p:animEffect transition="in" filter="fade">
                                      <p:cBhvr>
                                        <p:cTn id="46" dur="500"/>
                                        <p:tgtEl>
                                          <p:spTgt spid="177"/>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566275">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6275">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6275">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320"/>
                                        </p:tgtEl>
                                        <p:attrNameLst>
                                          <p:attrName>style.visibility</p:attrName>
                                        </p:attrNameLst>
                                      </p:cBhvr>
                                      <p:to>
                                        <p:strVal val="visible"/>
                                      </p:to>
                                    </p:set>
                                    <p:animEffect transition="in" filter="checkerboard(across)">
                                      <p:cBhvr>
                                        <p:cTn id="57"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ko-KR">
                <a:ea typeface="굴림" panose="020B0600000101010101" pitchFamily="34" charset="-127"/>
              </a:rPr>
              <a:t>Conditions for Deadlock</a:t>
            </a:r>
          </a:p>
        </p:txBody>
      </p:sp>
      <p:sp>
        <p:nvSpPr>
          <p:cNvPr id="7" name="Rectangle 3">
            <a:extLst>
              <a:ext uri="{FF2B5EF4-FFF2-40B4-BE49-F238E27FC236}">
                <a16:creationId xmlns:a16="http://schemas.microsoft.com/office/drawing/2014/main" id="{88A09A3D-491E-6B4F-9F8A-29629BF22392}"/>
              </a:ext>
            </a:extLst>
          </p:cNvPr>
          <p:cNvSpPr>
            <a:spLocks noGrp="1" noChangeArrowheads="1"/>
          </p:cNvSpPr>
          <p:nvPr>
            <p:ph idx="1"/>
          </p:nvPr>
        </p:nvSpPr>
        <p:spPr/>
        <p:txBody>
          <a:bodyPr/>
          <a:lstStyle/>
          <a:p>
            <a:pPr>
              <a:lnSpc>
                <a:spcPct val="80000"/>
              </a:lnSpc>
              <a:spcBef>
                <a:spcPct val="20000"/>
              </a:spcBef>
              <a:tabLst>
                <a:tab pos="2405063" algn="ctr"/>
                <a:tab pos="5486400" algn="ctr"/>
              </a:tabLst>
            </a:pPr>
            <a:r>
              <a:rPr lang="en-US" altLang="ko-KR" sz="2400" dirty="0">
                <a:ea typeface="굴림" panose="020B0600000101010101" pitchFamily="34" charset="-127"/>
              </a:rPr>
              <a:t>Deadlock is not always deterministic</a:t>
            </a:r>
          </a:p>
          <a:p>
            <a:pPr lvl="2">
              <a:lnSpc>
                <a:spcPct val="80000"/>
              </a:lnSpc>
              <a:spcBef>
                <a:spcPct val="20000"/>
              </a:spcBef>
              <a:tabLst>
                <a:tab pos="2405063" algn="ctr"/>
                <a:tab pos="5486400" algn="ctr"/>
              </a:tabLst>
            </a:pPr>
            <a:endParaRPr lang="en-US" altLang="ko-KR" sz="1600" dirty="0">
              <a:ea typeface="굴림" panose="020B0600000101010101" pitchFamily="34" charset="-127"/>
            </a:endParaRPr>
          </a:p>
          <a:p>
            <a:pPr>
              <a:lnSpc>
                <a:spcPct val="60000"/>
              </a:lnSpc>
              <a:spcBef>
                <a:spcPct val="20000"/>
              </a:spcBef>
              <a:buFontTx/>
              <a:buNone/>
              <a:tabLst>
                <a:tab pos="2405063" algn="ctr"/>
                <a:tab pos="5486400" algn="ctr"/>
              </a:tabLst>
            </a:pPr>
            <a:r>
              <a:rPr lang="en-US" altLang="ko-KR" sz="2400" dirty="0">
                <a:latin typeface="Ubuntu Mono" panose="020B0509030602030204" pitchFamily="49" charset="0"/>
                <a:ea typeface="굴림" panose="020B0600000101010101" pitchFamily="34" charset="-127"/>
              </a:rPr>
              <a:t>	</a:t>
            </a:r>
            <a:r>
              <a:rPr lang="en-US" altLang="ko-KR" sz="24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A</a:t>
            </a:r>
            <a:r>
              <a:rPr lang="en-US" altLang="ko-KR" sz="18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B</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FF0000"/>
                </a:solidFill>
                <a:latin typeface="Ubuntu Mono" panose="020B0509030602030204" pitchFamily="49" charset="0"/>
                <a:ea typeface="Consolas" charset="0"/>
                <a:cs typeface="Consolas" charset="0"/>
              </a:rPr>
              <a:t>y.P</a:t>
            </a:r>
            <a:r>
              <a:rPr lang="en-US" altLang="ko-KR" sz="1800" dirty="0">
                <a:solidFill>
                  <a:srgbClr val="FF0000"/>
                </a:solidFill>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solidFill>
                  <a:schemeClr val="accent6"/>
                </a:solidFill>
                <a:latin typeface="Ubuntu Mono" panose="020B0509030602030204" pitchFamily="49" charset="0"/>
                <a:ea typeface="Consolas" charset="0"/>
                <a:cs typeface="Consolas" charset="0"/>
              </a:rPr>
              <a:t>y.P</a:t>
            </a:r>
            <a:r>
              <a:rPr lang="en-US" altLang="ko-KR" sz="1800" dirty="0">
                <a:solidFill>
                  <a:schemeClr val="accent6"/>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a:t>
            </a:r>
          </a:p>
          <a:p>
            <a:pPr lvl="3">
              <a:spcBef>
                <a:spcPct val="20000"/>
              </a:spcBef>
              <a:tabLst>
                <a:tab pos="2405063" algn="ctr"/>
                <a:tab pos="5486400" algn="ctr"/>
              </a:tabLst>
            </a:pPr>
            <a:endParaRPr lang="en-US" altLang="ko-KR" sz="1600" dirty="0">
              <a:ea typeface="굴림" panose="020B0600000101010101" pitchFamily="34" charset="-127"/>
            </a:endParaRPr>
          </a:p>
          <a:p>
            <a:pPr lvl="1">
              <a:spcBef>
                <a:spcPct val="20000"/>
              </a:spcBef>
              <a:tabLst>
                <a:tab pos="2405063" algn="ctr"/>
                <a:tab pos="5486400" algn="ctr"/>
              </a:tabLst>
            </a:pPr>
            <a:r>
              <a:rPr lang="en-US" altLang="ko-KR" sz="2200" dirty="0">
                <a:ea typeface="굴림" panose="020B0600000101010101" pitchFamily="34" charset="-127"/>
              </a:rPr>
              <a:t>This code doesn’t always lead to deadlock</a:t>
            </a:r>
          </a:p>
          <a:p>
            <a:pPr lvl="2">
              <a:spcBef>
                <a:spcPct val="20000"/>
              </a:spcBef>
              <a:tabLst>
                <a:tab pos="2405063" algn="ctr"/>
                <a:tab pos="5486400" algn="ctr"/>
              </a:tabLst>
            </a:pPr>
            <a:r>
              <a:rPr lang="en-US" altLang="ko-KR" sz="1800" dirty="0">
                <a:ea typeface="굴림" panose="020B0600000101010101" pitchFamily="34" charset="-127"/>
              </a:rPr>
              <a:t>Must have exactly right timing (“wrong” timing?)</a:t>
            </a:r>
          </a:p>
          <a:p>
            <a:pPr lvl="2">
              <a:spcBef>
                <a:spcPct val="20000"/>
              </a:spcBef>
              <a:tabLst>
                <a:tab pos="2405063" algn="ctr"/>
                <a:tab pos="5486400" algn="ctr"/>
              </a:tabLst>
            </a:pPr>
            <a:r>
              <a:rPr lang="en-US" altLang="ko-KR" sz="1800" dirty="0">
                <a:ea typeface="굴림" panose="020B0600000101010101" pitchFamily="34" charset="-127"/>
              </a:rPr>
              <a:t>So you release a piece of software, and you tested it, and there it is, controlling a nuclear power plant…</a:t>
            </a:r>
          </a:p>
          <a:p>
            <a:pPr lvl="4">
              <a:spcBef>
                <a:spcPct val="20000"/>
              </a:spcBef>
              <a:tabLst>
                <a:tab pos="2405063" algn="ctr"/>
                <a:tab pos="5486400" algn="ctr"/>
              </a:tabLst>
            </a:pPr>
            <a:endParaRPr lang="en-US" altLang="ko-KR" sz="1600" dirty="0">
              <a:ea typeface="굴림" panose="020B0600000101010101" pitchFamily="34" charset="-127"/>
            </a:endParaRPr>
          </a:p>
          <a:p>
            <a:pPr>
              <a:spcBef>
                <a:spcPct val="20000"/>
              </a:spcBef>
              <a:tabLst>
                <a:tab pos="2405063" algn="ctr"/>
                <a:tab pos="5486400" algn="ctr"/>
              </a:tabLst>
            </a:pPr>
            <a:r>
              <a:rPr lang="en-US" altLang="ko-KR" sz="2400" dirty="0">
                <a:ea typeface="굴림" panose="020B0600000101010101" pitchFamily="34" charset="-127"/>
              </a:rPr>
              <a:t>Deadlocks occur with multiple resources</a:t>
            </a:r>
          </a:p>
          <a:p>
            <a:pPr lvl="1">
              <a:spcBef>
                <a:spcPct val="20000"/>
              </a:spcBef>
              <a:tabLst>
                <a:tab pos="2405063" algn="ctr"/>
                <a:tab pos="5486400" algn="ctr"/>
              </a:tabLst>
            </a:pPr>
            <a:r>
              <a:rPr lang="en-US" altLang="ko-KR" sz="2000" dirty="0">
                <a:ea typeface="굴림" panose="020B0600000101010101" pitchFamily="34" charset="-127"/>
              </a:rPr>
              <a:t>Can’t solve deadlock for each resource independently</a:t>
            </a:r>
          </a:p>
        </p:txBody>
      </p:sp>
    </p:spTree>
    <p:extLst>
      <p:ext uri="{BB962C8B-B14F-4D97-AF65-F5344CB8AC3E}">
        <p14:creationId xmlns:p14="http://schemas.microsoft.com/office/powerpoint/2010/main" val="78871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ko-KR" dirty="0"/>
              <a:t>Four Requirements for Deadlock</a:t>
            </a:r>
          </a:p>
        </p:txBody>
      </p:sp>
      <p:sp>
        <p:nvSpPr>
          <p:cNvPr id="30723" name="Rectangle 3"/>
          <p:cNvSpPr>
            <a:spLocks noGrp="1" noChangeArrowheads="1"/>
          </p:cNvSpPr>
          <p:nvPr>
            <p:ph type="body" idx="1"/>
          </p:nvPr>
        </p:nvSpPr>
        <p:spPr/>
        <p:txBody>
          <a:bodyPr/>
          <a:lstStyle/>
          <a:p>
            <a:r>
              <a:rPr lang="en-US" altLang="ko-KR" sz="2400" dirty="0">
                <a:solidFill>
                  <a:srgbClr val="FF0000"/>
                </a:solidFill>
              </a:rPr>
              <a:t>Mutual exclusion</a:t>
            </a:r>
          </a:p>
          <a:p>
            <a:pPr lvl="1"/>
            <a:r>
              <a:rPr lang="en-US" altLang="ko-KR" sz="2000" dirty="0"/>
              <a:t>Only limited number of threads at a time can use resource</a:t>
            </a:r>
          </a:p>
          <a:p>
            <a:r>
              <a:rPr lang="en-US" altLang="ko-KR" sz="2400" dirty="0">
                <a:solidFill>
                  <a:srgbClr val="FF0000"/>
                </a:solidFill>
              </a:rPr>
              <a:t>Hold and wait</a:t>
            </a:r>
          </a:p>
          <a:p>
            <a:pPr lvl="1"/>
            <a:r>
              <a:rPr lang="en-US" altLang="ko-KR" sz="2000" dirty="0"/>
              <a:t>Thread holds resources while waiting to acquire additional ones</a:t>
            </a:r>
          </a:p>
          <a:p>
            <a:r>
              <a:rPr lang="en-US" altLang="ko-KR" sz="2400" dirty="0">
                <a:solidFill>
                  <a:srgbClr val="FF0000"/>
                </a:solidFill>
              </a:rPr>
              <a:t>No preemption</a:t>
            </a:r>
          </a:p>
          <a:p>
            <a:pPr lvl="1"/>
            <a:r>
              <a:rPr lang="en-US" altLang="ko-KR" sz="2000" dirty="0"/>
              <a:t>Resources are released only voluntarily by. the thread holding them</a:t>
            </a:r>
          </a:p>
          <a:p>
            <a:r>
              <a:rPr lang="en-US" altLang="ko-KR" sz="2400" dirty="0">
                <a:solidFill>
                  <a:srgbClr val="FF0000"/>
                </a:solidFill>
              </a:rPr>
              <a:t>Circular wait</a:t>
            </a:r>
          </a:p>
          <a:p>
            <a:pPr lvl="1"/>
            <a:r>
              <a:rPr lang="en-US" altLang="ko-KR" sz="2000" dirty="0"/>
              <a:t>There exists a set T</a:t>
            </a:r>
            <a:r>
              <a:rPr lang="en-US" altLang="ko-KR" sz="2000" baseline="-25000" dirty="0"/>
              <a:t>1</a:t>
            </a:r>
            <a:r>
              <a:rPr lang="en-US" altLang="ko-KR" sz="2000" dirty="0"/>
              <a:t>, …, T</a:t>
            </a:r>
            <a:r>
              <a:rPr lang="en-US" altLang="ko-KR" sz="2000" baseline="-25000" dirty="0"/>
              <a:t>n</a:t>
            </a:r>
            <a:r>
              <a:rPr lang="en-US" altLang="ko-KR" sz="2000" dirty="0"/>
              <a:t> of waiting threads</a:t>
            </a:r>
          </a:p>
          <a:p>
            <a:pPr lvl="2"/>
            <a:r>
              <a:rPr lang="en-US" altLang="ko-KR" sz="1800" dirty="0"/>
              <a:t>T</a:t>
            </a:r>
            <a:r>
              <a:rPr lang="en-US" altLang="ko-KR" sz="1800" baseline="-25000" dirty="0"/>
              <a:t>1</a:t>
            </a:r>
            <a:r>
              <a:rPr lang="en-US" altLang="ko-KR" sz="1800" dirty="0"/>
              <a:t> is waiting for resource that is held by T</a:t>
            </a:r>
            <a:r>
              <a:rPr lang="en-US" altLang="ko-KR" sz="1800" baseline="-25000" dirty="0"/>
              <a:t>2</a:t>
            </a:r>
          </a:p>
          <a:p>
            <a:pPr lvl="2"/>
            <a:r>
              <a:rPr lang="en-US" altLang="ko-KR" sz="1800" dirty="0"/>
              <a:t>T</a:t>
            </a:r>
            <a:r>
              <a:rPr lang="en-US" altLang="ko-KR" sz="1800" baseline="-25000" dirty="0"/>
              <a:t>2</a:t>
            </a:r>
            <a:r>
              <a:rPr lang="en-US" altLang="ko-KR" sz="1800" dirty="0"/>
              <a:t> is waiting for resource that is held by T</a:t>
            </a:r>
            <a:r>
              <a:rPr lang="en-US" altLang="ko-KR" sz="1800" baseline="-25000" dirty="0"/>
              <a:t>3</a:t>
            </a:r>
          </a:p>
          <a:p>
            <a:pPr lvl="2"/>
            <a:r>
              <a:rPr lang="en-US" altLang="ko-KR" sz="1800" dirty="0"/>
              <a:t>…</a:t>
            </a:r>
          </a:p>
          <a:p>
            <a:pPr lvl="2"/>
            <a:r>
              <a:rPr lang="en-US" altLang="ko-KR" sz="1800" dirty="0"/>
              <a:t>T</a:t>
            </a:r>
            <a:r>
              <a:rPr lang="en-US" altLang="ko-KR" sz="1800" baseline="-25000" dirty="0"/>
              <a:t>n</a:t>
            </a:r>
            <a:r>
              <a:rPr lang="en-US" altLang="ko-KR" sz="1800" dirty="0"/>
              <a:t> is waiting for resource that is held by T</a:t>
            </a:r>
            <a:r>
              <a:rPr lang="en-US" altLang="ko-KR" sz="1800" baseline="-25000" dirty="0"/>
              <a:t>1</a:t>
            </a:r>
          </a:p>
        </p:txBody>
      </p:sp>
    </p:spTree>
    <p:extLst>
      <p:ext uri="{BB962C8B-B14F-4D97-AF65-F5344CB8AC3E}">
        <p14:creationId xmlns:p14="http://schemas.microsoft.com/office/powerpoint/2010/main" val="190652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72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2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2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26385" name="Group 49"/>
          <p:cNvGrpSpPr>
            <a:grpSpLocks/>
          </p:cNvGrpSpPr>
          <p:nvPr/>
        </p:nvGrpSpPr>
        <p:grpSpPr bwMode="auto">
          <a:xfrm>
            <a:off x="6772835" y="1470211"/>
            <a:ext cx="2057400" cy="2667000"/>
            <a:chOff x="4224" y="384"/>
            <a:chExt cx="1296" cy="1680"/>
          </a:xfrm>
        </p:grpSpPr>
        <p:sp>
          <p:nvSpPr>
            <p:cNvPr id="31765" name="Rectangle 47"/>
            <p:cNvSpPr>
              <a:spLocks noChangeArrowheads="1"/>
            </p:cNvSpPr>
            <p:nvPr/>
          </p:nvSpPr>
          <p:spPr bwMode="auto">
            <a:xfrm>
              <a:off x="4224" y="432"/>
              <a:ext cx="1296" cy="16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1766" name="Text Box 48"/>
            <p:cNvSpPr txBox="1">
              <a:spLocks noChangeArrowheads="1"/>
            </p:cNvSpPr>
            <p:nvPr/>
          </p:nvSpPr>
          <p:spPr bwMode="auto">
            <a:xfrm>
              <a:off x="4498" y="384"/>
              <a:ext cx="746" cy="291"/>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400" b="0" u="sng" dirty="0">
                  <a:latin typeface="Gill Sans Light" panose="020B0302020104020203" pitchFamily="34" charset="-79"/>
                  <a:ea typeface="Gill Sans" charset="0"/>
                  <a:cs typeface="Gill Sans Light" panose="020B0302020104020203" pitchFamily="34" charset="-79"/>
                </a:rPr>
                <a:t>Symbols</a:t>
              </a:r>
            </a:p>
          </p:txBody>
        </p:sp>
      </p:grpSp>
      <p:sp>
        <p:nvSpPr>
          <p:cNvPr id="31747" name="Rectangle 2"/>
          <p:cNvSpPr>
            <a:spLocks noGrp="1" noChangeArrowheads="1"/>
          </p:cNvSpPr>
          <p:nvPr>
            <p:ph type="title"/>
          </p:nvPr>
        </p:nvSpPr>
        <p:spPr/>
        <p:txBody>
          <a:bodyPr/>
          <a:lstStyle/>
          <a:p>
            <a:r>
              <a:rPr lang="en-US" altLang="ko-KR" dirty="0"/>
              <a:t>Resource Allocation Graph</a:t>
            </a:r>
          </a:p>
        </p:txBody>
      </p:sp>
      <p:sp>
        <p:nvSpPr>
          <p:cNvPr id="526339" name="Rectangle 3"/>
          <p:cNvSpPr>
            <a:spLocks noGrp="1" noChangeArrowheads="1"/>
          </p:cNvSpPr>
          <p:nvPr>
            <p:ph type="body" idx="1"/>
          </p:nvPr>
        </p:nvSpPr>
        <p:spPr/>
        <p:txBody>
          <a:bodyPr/>
          <a:lstStyle/>
          <a:p>
            <a:r>
              <a:rPr lang="en-US" altLang="ko-KR" sz="2000" dirty="0"/>
              <a:t>System model				</a:t>
            </a:r>
          </a:p>
          <a:p>
            <a:pPr lvl="1"/>
            <a:r>
              <a:rPr lang="en-US" altLang="ko-KR" sz="1800" dirty="0"/>
              <a:t>Threads T</a:t>
            </a:r>
            <a:r>
              <a:rPr lang="en-US" altLang="ko-KR" sz="1800" baseline="-25000" dirty="0"/>
              <a:t>1</a:t>
            </a:r>
            <a:r>
              <a:rPr lang="en-US" altLang="ko-KR" sz="1800" dirty="0"/>
              <a:t>, T</a:t>
            </a:r>
            <a:r>
              <a:rPr lang="en-US" altLang="ko-KR" sz="1800" baseline="-25000" dirty="0"/>
              <a:t>2</a:t>
            </a:r>
            <a:r>
              <a:rPr lang="en-US" altLang="ko-KR" sz="1800" dirty="0"/>
              <a:t>, . . ., </a:t>
            </a:r>
            <a:r>
              <a:rPr lang="en-US" altLang="ko-KR" sz="1800" dirty="0" err="1"/>
              <a:t>T</a:t>
            </a:r>
            <a:r>
              <a:rPr lang="en-US" altLang="ko-KR" sz="1800" baseline="-25000" dirty="0" err="1"/>
              <a:t>n</a:t>
            </a:r>
            <a:endParaRPr lang="en-US" altLang="ko-KR" sz="1800" baseline="-25000" dirty="0"/>
          </a:p>
          <a:p>
            <a:pPr lvl="1"/>
            <a:r>
              <a:rPr lang="en-US" altLang="ko-KR" sz="1800" dirty="0"/>
              <a:t>Resource types R</a:t>
            </a:r>
            <a:r>
              <a:rPr lang="en-US" altLang="ko-KR" sz="1800" baseline="-25000" dirty="0"/>
              <a:t>1</a:t>
            </a:r>
            <a:r>
              <a:rPr lang="en-US" altLang="ko-KR" sz="1800" dirty="0"/>
              <a:t>, R</a:t>
            </a:r>
            <a:r>
              <a:rPr lang="en-US" altLang="ko-KR" sz="1800" baseline="-25000" dirty="0"/>
              <a:t>2</a:t>
            </a:r>
            <a:r>
              <a:rPr lang="en-US" altLang="ko-KR" sz="1800" dirty="0"/>
              <a:t>, . . ., </a:t>
            </a:r>
            <a:r>
              <a:rPr lang="en-US" altLang="ko-KR" sz="1800" dirty="0" err="1"/>
              <a:t>R</a:t>
            </a:r>
            <a:r>
              <a:rPr lang="en-US" altLang="ko-KR" sz="1800" baseline="-25000" dirty="0" err="1"/>
              <a:t>m</a:t>
            </a:r>
            <a:endParaRPr lang="en-US" altLang="ko-KR" sz="1800" baseline="-25000" dirty="0"/>
          </a:p>
          <a:p>
            <a:pPr lvl="2"/>
            <a:r>
              <a:rPr lang="en-US" altLang="ko-KR" sz="1600" dirty="0"/>
              <a:t>CPU cycles, memory space, I/O devices</a:t>
            </a:r>
          </a:p>
          <a:p>
            <a:pPr lvl="1"/>
            <a:r>
              <a:rPr lang="en-US" altLang="ko-KR" sz="1800" dirty="0"/>
              <a:t>Each resource type R</a:t>
            </a:r>
            <a:r>
              <a:rPr lang="en-US" altLang="ko-KR" sz="1800" baseline="-25000" dirty="0"/>
              <a:t>i</a:t>
            </a:r>
            <a:r>
              <a:rPr lang="en-US" altLang="ko-KR" sz="1800" dirty="0"/>
              <a:t> has </a:t>
            </a:r>
            <a:r>
              <a:rPr lang="en-US" altLang="ko-KR" sz="1800" dirty="0" err="1"/>
              <a:t>W</a:t>
            </a:r>
            <a:r>
              <a:rPr lang="en-US" altLang="ko-KR" sz="1800" baseline="-25000" dirty="0" err="1"/>
              <a:t>ij</a:t>
            </a:r>
            <a:r>
              <a:rPr lang="en-US" altLang="ko-KR" sz="1800" dirty="0"/>
              <a:t> instances</a:t>
            </a:r>
          </a:p>
          <a:p>
            <a:pPr lvl="1"/>
            <a:r>
              <a:rPr lang="en-US" altLang="ko-KR" sz="1800" dirty="0"/>
              <a:t>Each thread utilizes resources as follows</a:t>
            </a:r>
          </a:p>
          <a:p>
            <a:pPr lvl="2"/>
            <a:r>
              <a:rPr lang="en-US" altLang="ko-KR" sz="1600" dirty="0">
                <a:latin typeface="Ubuntu Mono" panose="020B0509030602030204" pitchFamily="49" charset="0"/>
              </a:rPr>
              <a:t>Request() / Use() / Release()</a:t>
            </a:r>
          </a:p>
          <a:p>
            <a:endParaRPr lang="en-US" altLang="ko-KR" sz="2000" dirty="0"/>
          </a:p>
          <a:p>
            <a:r>
              <a:rPr lang="en-US" altLang="ko-KR" sz="2000" dirty="0"/>
              <a:t>Resource allocation graph</a:t>
            </a:r>
          </a:p>
          <a:p>
            <a:pPr lvl="1"/>
            <a:r>
              <a:rPr lang="en-US" altLang="ko-KR" sz="1800" dirty="0"/>
              <a:t>V is partitioned into two types</a:t>
            </a:r>
          </a:p>
          <a:p>
            <a:pPr lvl="2"/>
            <a:r>
              <a:rPr lang="en-US" altLang="ko-KR" sz="1600" dirty="0"/>
              <a:t>T = {T</a:t>
            </a:r>
            <a:r>
              <a:rPr lang="en-US" altLang="ko-KR" sz="1600" baseline="-25000" dirty="0"/>
              <a:t>1</a:t>
            </a:r>
            <a:r>
              <a:rPr lang="en-US" altLang="ko-KR" sz="1600" dirty="0"/>
              <a:t>, …, T</a:t>
            </a:r>
            <a:r>
              <a:rPr lang="en-US" altLang="ko-KR" sz="1600" baseline="-25000" dirty="0"/>
              <a:t>n</a:t>
            </a:r>
            <a:r>
              <a:rPr lang="en-US" altLang="ko-KR" sz="1600" dirty="0"/>
              <a:t>}, set of threads in system</a:t>
            </a:r>
          </a:p>
          <a:p>
            <a:pPr lvl="2"/>
            <a:r>
              <a:rPr lang="en-US" altLang="ko-KR" sz="1600" dirty="0"/>
              <a:t>R = {R</a:t>
            </a:r>
            <a:r>
              <a:rPr lang="en-US" altLang="ko-KR" sz="1600" baseline="-25000" dirty="0"/>
              <a:t>1</a:t>
            </a:r>
            <a:r>
              <a:rPr lang="en-US" altLang="ko-KR" sz="1600" dirty="0"/>
              <a:t>, …, R</a:t>
            </a:r>
            <a:r>
              <a:rPr lang="en-US" altLang="ko-KR" sz="1600" baseline="-25000" dirty="0"/>
              <a:t>m</a:t>
            </a:r>
            <a:r>
              <a:rPr lang="en-US" altLang="ko-KR" sz="1600" dirty="0"/>
              <a:t>}, set of resource types in system</a:t>
            </a:r>
          </a:p>
          <a:p>
            <a:pPr lvl="1"/>
            <a:r>
              <a:rPr lang="en-US" altLang="ko-KR" sz="1800" dirty="0"/>
              <a:t>Request edge is directed edge </a:t>
            </a:r>
            <a:r>
              <a:rPr lang="en-US" altLang="ko-KR" sz="1800" dirty="0" err="1"/>
              <a:t>T</a:t>
            </a:r>
            <a:r>
              <a:rPr lang="en-US" altLang="ko-KR" sz="1800" baseline="-25000" dirty="0" err="1"/>
              <a:t>i</a:t>
            </a:r>
            <a:r>
              <a:rPr lang="en-US" altLang="ko-KR" sz="1800" dirty="0"/>
              <a:t> </a:t>
            </a:r>
            <a:r>
              <a:rPr lang="en-US" altLang="ko-KR" sz="1800" dirty="0">
                <a:sym typeface="Symbol" panose="05050102010706020507" pitchFamily="18" charset="2"/>
              </a:rPr>
              <a:t> </a:t>
            </a:r>
            <a:r>
              <a:rPr lang="en-US" altLang="ko-KR" sz="1800" dirty="0" err="1">
                <a:sym typeface="Symbol" panose="05050102010706020507" pitchFamily="18" charset="2"/>
              </a:rPr>
              <a:t>R</a:t>
            </a:r>
            <a:r>
              <a:rPr lang="en-US" altLang="ko-KR" sz="1800" baseline="-25000" dirty="0" err="1">
                <a:sym typeface="Symbol" panose="05050102010706020507" pitchFamily="18" charset="2"/>
              </a:rPr>
              <a:t>j</a:t>
            </a:r>
            <a:endParaRPr lang="en-US" altLang="ko-KR" sz="1800" baseline="-25000" dirty="0">
              <a:sym typeface="Symbol" panose="05050102010706020507" pitchFamily="18" charset="2"/>
            </a:endParaRPr>
          </a:p>
          <a:p>
            <a:pPr lvl="1"/>
            <a:r>
              <a:rPr lang="en-US" altLang="ko-KR" sz="1800" dirty="0">
                <a:sym typeface="Symbol" panose="05050102010706020507" pitchFamily="18" charset="2"/>
              </a:rPr>
              <a:t>Assignment edge is</a:t>
            </a:r>
            <a:r>
              <a:rPr lang="en-US" altLang="ko-KR" sz="1800" dirty="0"/>
              <a:t> directed edge </a:t>
            </a:r>
            <a:r>
              <a:rPr lang="en-US" altLang="ko-KR" sz="1800" dirty="0" err="1"/>
              <a:t>R</a:t>
            </a:r>
            <a:r>
              <a:rPr lang="en-US" altLang="ko-KR" sz="1800" baseline="-25000" dirty="0" err="1"/>
              <a:t>q</a:t>
            </a:r>
            <a:r>
              <a:rPr lang="en-US" altLang="ko-KR" sz="1800" dirty="0"/>
              <a:t> </a:t>
            </a:r>
            <a:r>
              <a:rPr lang="en-US" altLang="ko-KR" sz="1800" dirty="0">
                <a:sym typeface="Symbol" panose="05050102010706020507" pitchFamily="18" charset="2"/>
              </a:rPr>
              <a:t> </a:t>
            </a:r>
            <a:r>
              <a:rPr lang="en-US" altLang="ko-KR" sz="1800" dirty="0" err="1">
                <a:sym typeface="Symbol" panose="05050102010706020507" pitchFamily="18" charset="2"/>
              </a:rPr>
              <a:t>T</a:t>
            </a:r>
            <a:r>
              <a:rPr lang="en-US" altLang="ko-KR" sz="1800" baseline="-25000" dirty="0" err="1">
                <a:sym typeface="Symbol" panose="05050102010706020507" pitchFamily="18" charset="2"/>
              </a:rPr>
              <a:t>p</a:t>
            </a:r>
            <a:endParaRPr lang="en-US" altLang="ko-KR" sz="1800" baseline="-25000" dirty="0">
              <a:sym typeface="Symbol" panose="05050102010706020507" pitchFamily="18" charset="2"/>
            </a:endParaRPr>
          </a:p>
        </p:txBody>
      </p:sp>
      <p:grpSp>
        <p:nvGrpSpPr>
          <p:cNvPr id="526382" name="Group 46"/>
          <p:cNvGrpSpPr>
            <a:grpSpLocks/>
          </p:cNvGrpSpPr>
          <p:nvPr/>
        </p:nvGrpSpPr>
        <p:grpSpPr bwMode="auto">
          <a:xfrm>
            <a:off x="7046679" y="2749737"/>
            <a:ext cx="1509713" cy="1312863"/>
            <a:chOff x="4272" y="1104"/>
            <a:chExt cx="951" cy="827"/>
          </a:xfrm>
        </p:grpSpPr>
        <p:grpSp>
          <p:nvGrpSpPr>
            <p:cNvPr id="31753" name="Group 43"/>
            <p:cNvGrpSpPr>
              <a:grpSpLocks/>
            </p:cNvGrpSpPr>
            <p:nvPr/>
          </p:nvGrpSpPr>
          <p:grpSpPr bwMode="auto">
            <a:xfrm>
              <a:off x="4272" y="1152"/>
              <a:ext cx="375" cy="582"/>
              <a:chOff x="4320" y="755"/>
              <a:chExt cx="375" cy="582"/>
            </a:xfrm>
          </p:grpSpPr>
          <p:grpSp>
            <p:nvGrpSpPr>
              <p:cNvPr id="31761" name="Group 13"/>
              <p:cNvGrpSpPr>
                <a:grpSpLocks/>
              </p:cNvGrpSpPr>
              <p:nvPr/>
            </p:nvGrpSpPr>
            <p:grpSpPr bwMode="auto">
              <a:xfrm>
                <a:off x="4320" y="755"/>
                <a:ext cx="375" cy="328"/>
                <a:chOff x="1680" y="816"/>
                <a:chExt cx="384" cy="336"/>
              </a:xfrm>
            </p:grpSpPr>
            <p:sp>
              <p:nvSpPr>
                <p:cNvPr id="31763" name="Rectangle 14"/>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64" name="Oval 15"/>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1762" name="Text Box 16"/>
              <p:cNvSpPr txBox="1">
                <a:spLocks noChangeArrowheads="1"/>
              </p:cNvSpPr>
              <p:nvPr/>
            </p:nvSpPr>
            <p:spPr bwMode="auto">
              <a:xfrm>
                <a:off x="4383" y="1104"/>
                <a:ext cx="249" cy="233"/>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1</a:t>
                </a:r>
                <a:endParaRPr lang="en-US" altLang="en-US" b="0">
                  <a:latin typeface="Gill Sans Light" panose="020B0302020104020203" pitchFamily="34" charset="-79"/>
                  <a:ea typeface="Gill Sans" charset="0"/>
                  <a:cs typeface="Gill Sans Light" panose="020B0302020104020203" pitchFamily="34" charset="-79"/>
                </a:endParaRPr>
              </a:p>
            </p:txBody>
          </p:sp>
        </p:grpSp>
        <p:grpSp>
          <p:nvGrpSpPr>
            <p:cNvPr id="31754" name="Group 28"/>
            <p:cNvGrpSpPr>
              <a:grpSpLocks/>
            </p:cNvGrpSpPr>
            <p:nvPr/>
          </p:nvGrpSpPr>
          <p:grpSpPr bwMode="auto">
            <a:xfrm>
              <a:off x="4848" y="1104"/>
              <a:ext cx="375" cy="827"/>
              <a:chOff x="1584" y="2064"/>
              <a:chExt cx="384" cy="847"/>
            </a:xfrm>
          </p:grpSpPr>
          <p:grpSp>
            <p:nvGrpSpPr>
              <p:cNvPr id="31755" name="Group 29"/>
              <p:cNvGrpSpPr>
                <a:grpSpLocks/>
              </p:cNvGrpSpPr>
              <p:nvPr/>
            </p:nvGrpSpPr>
            <p:grpSpPr bwMode="auto">
              <a:xfrm>
                <a:off x="1584" y="2064"/>
                <a:ext cx="384" cy="576"/>
                <a:chOff x="1584" y="2064"/>
                <a:chExt cx="384" cy="576"/>
              </a:xfrm>
            </p:grpSpPr>
            <p:sp>
              <p:nvSpPr>
                <p:cNvPr id="31757" name="Rectangle 30"/>
                <p:cNvSpPr>
                  <a:spLocks noChangeArrowheads="1"/>
                </p:cNvSpPr>
                <p:nvPr/>
              </p:nvSpPr>
              <p:spPr bwMode="auto">
                <a:xfrm>
                  <a:off x="1584" y="2064"/>
                  <a:ext cx="384" cy="57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58" name="Oval 31"/>
                <p:cNvSpPr>
                  <a:spLocks noChangeArrowheads="1"/>
                </p:cNvSpPr>
                <p:nvPr/>
              </p:nvSpPr>
              <p:spPr bwMode="auto">
                <a:xfrm>
                  <a:off x="1752" y="2169"/>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59" name="Oval 32"/>
                <p:cNvSpPr>
                  <a:spLocks noChangeArrowheads="1"/>
                </p:cNvSpPr>
                <p:nvPr/>
              </p:nvSpPr>
              <p:spPr bwMode="auto">
                <a:xfrm>
                  <a:off x="1752" y="2328"/>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60" name="Oval 33"/>
                <p:cNvSpPr>
                  <a:spLocks noChangeArrowheads="1"/>
                </p:cNvSpPr>
                <p:nvPr/>
              </p:nvSpPr>
              <p:spPr bwMode="auto">
                <a:xfrm>
                  <a:off x="1752" y="248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1756" name="Text Box 34"/>
              <p:cNvSpPr txBox="1">
                <a:spLocks noChangeArrowheads="1"/>
              </p:cNvSpPr>
              <p:nvPr/>
            </p:nvSpPr>
            <p:spPr bwMode="auto">
              <a:xfrm>
                <a:off x="1649" y="267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2</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grpSp>
        <p:nvGrpSpPr>
          <p:cNvPr id="526381" name="Group 45"/>
          <p:cNvGrpSpPr>
            <a:grpSpLocks/>
          </p:cNvGrpSpPr>
          <p:nvPr/>
        </p:nvGrpSpPr>
        <p:grpSpPr bwMode="auto">
          <a:xfrm>
            <a:off x="7046679" y="2002024"/>
            <a:ext cx="1509713" cy="595312"/>
            <a:chOff x="4272" y="633"/>
            <a:chExt cx="951" cy="375"/>
          </a:xfrm>
        </p:grpSpPr>
        <p:sp>
          <p:nvSpPr>
            <p:cNvPr id="31751" name="Oval 9"/>
            <p:cNvSpPr>
              <a:spLocks noChangeArrowheads="1"/>
            </p:cNvSpPr>
            <p:nvPr/>
          </p:nvSpPr>
          <p:spPr bwMode="auto">
            <a:xfrm>
              <a:off x="4272" y="633"/>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dirty="0">
                  <a:latin typeface="Gill Sans Light" panose="020B0302020104020203" pitchFamily="34" charset="-79"/>
                  <a:ea typeface="Gill Sans" charset="0"/>
                  <a:cs typeface="Gill Sans Light" panose="020B0302020104020203" pitchFamily="34" charset="-79"/>
                </a:rPr>
                <a:t>T</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1752" name="Oval 44"/>
            <p:cNvSpPr>
              <a:spLocks noChangeArrowheads="1"/>
            </p:cNvSpPr>
            <p:nvPr/>
          </p:nvSpPr>
          <p:spPr bwMode="auto">
            <a:xfrm>
              <a:off x="4848" y="633"/>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grpSp>
    </p:spTree>
    <p:extLst>
      <p:ext uri="{BB962C8B-B14F-4D97-AF65-F5344CB8AC3E}">
        <p14:creationId xmlns:p14="http://schemas.microsoft.com/office/powerpoint/2010/main" val="53085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63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6339">
                                            <p:txEl>
                                              <p:pRg st="1" end="1"/>
                                            </p:txEl>
                                          </p:spTgt>
                                        </p:tgtEl>
                                        <p:attrNameLst>
                                          <p:attrName>style.visibility</p:attrName>
                                        </p:attrNameLst>
                                      </p:cBhvr>
                                      <p:to>
                                        <p:strVal val="visible"/>
                                      </p:to>
                                    </p:set>
                                  </p:childTnLst>
                                </p:cTn>
                              </p:par>
                              <p:par>
                                <p:cTn id="13" presetID="2" presetClass="entr" presetSubtype="2" fill="hold" nodeType="withEffect">
                                  <p:stCondLst>
                                    <p:cond delay="0"/>
                                  </p:stCondLst>
                                  <p:childTnLst>
                                    <p:set>
                                      <p:cBhvr>
                                        <p:cTn id="14" dur="1" fill="hold">
                                          <p:stCondLst>
                                            <p:cond delay="0"/>
                                          </p:stCondLst>
                                        </p:cTn>
                                        <p:tgtEl>
                                          <p:spTgt spid="526381"/>
                                        </p:tgtEl>
                                        <p:attrNameLst>
                                          <p:attrName>style.visibility</p:attrName>
                                        </p:attrNameLst>
                                      </p:cBhvr>
                                      <p:to>
                                        <p:strVal val="visible"/>
                                      </p:to>
                                    </p:set>
                                    <p:anim calcmode="lin" valueType="num">
                                      <p:cBhvr additive="base">
                                        <p:cTn id="15" dur="500" fill="hold"/>
                                        <p:tgtEl>
                                          <p:spTgt spid="526381"/>
                                        </p:tgtEl>
                                        <p:attrNameLst>
                                          <p:attrName>ppt_x</p:attrName>
                                        </p:attrNameLst>
                                      </p:cBhvr>
                                      <p:tavLst>
                                        <p:tav tm="0">
                                          <p:val>
                                            <p:strVal val="1+#ppt_w/2"/>
                                          </p:val>
                                        </p:tav>
                                        <p:tav tm="100000">
                                          <p:val>
                                            <p:strVal val="#ppt_x"/>
                                          </p:val>
                                        </p:tav>
                                      </p:tavLst>
                                    </p:anim>
                                    <p:anim calcmode="lin" valueType="num">
                                      <p:cBhvr additive="base">
                                        <p:cTn id="16" dur="500" fill="hold"/>
                                        <p:tgtEl>
                                          <p:spTgt spid="52638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6339">
                                            <p:txEl>
                                              <p:pRg st="2" end="2"/>
                                            </p:txEl>
                                          </p:spTgt>
                                        </p:tgtEl>
                                        <p:attrNameLst>
                                          <p:attrName>style.visibility</p:attrName>
                                        </p:attrNameLst>
                                      </p:cBhvr>
                                      <p:to>
                                        <p:strVal val="visible"/>
                                      </p:to>
                                    </p:set>
                                  </p:childTnLst>
                                </p:cTn>
                              </p:par>
                              <p:par>
                                <p:cTn id="21" presetID="2" presetClass="entr" presetSubtype="2" fill="hold" nodeType="withEffect">
                                  <p:stCondLst>
                                    <p:cond delay="0"/>
                                  </p:stCondLst>
                                  <p:childTnLst>
                                    <p:set>
                                      <p:cBhvr>
                                        <p:cTn id="22" dur="1" fill="hold">
                                          <p:stCondLst>
                                            <p:cond delay="0"/>
                                          </p:stCondLst>
                                        </p:cTn>
                                        <p:tgtEl>
                                          <p:spTgt spid="526382"/>
                                        </p:tgtEl>
                                        <p:attrNameLst>
                                          <p:attrName>style.visibility</p:attrName>
                                        </p:attrNameLst>
                                      </p:cBhvr>
                                      <p:to>
                                        <p:strVal val="visible"/>
                                      </p:to>
                                    </p:set>
                                    <p:anim calcmode="lin" valueType="num">
                                      <p:cBhvr additive="base">
                                        <p:cTn id="23" dur="500" fill="hold"/>
                                        <p:tgtEl>
                                          <p:spTgt spid="526382"/>
                                        </p:tgtEl>
                                        <p:attrNameLst>
                                          <p:attrName>ppt_x</p:attrName>
                                        </p:attrNameLst>
                                      </p:cBhvr>
                                      <p:tavLst>
                                        <p:tav tm="0">
                                          <p:val>
                                            <p:strVal val="1+#ppt_w/2"/>
                                          </p:val>
                                        </p:tav>
                                        <p:tav tm="100000">
                                          <p:val>
                                            <p:strVal val="#ppt_x"/>
                                          </p:val>
                                        </p:tav>
                                      </p:tavLst>
                                    </p:anim>
                                    <p:anim calcmode="lin" valueType="num">
                                      <p:cBhvr additive="base">
                                        <p:cTn id="24" dur="500" fill="hold"/>
                                        <p:tgtEl>
                                          <p:spTgt spid="526382"/>
                                        </p:tgtEl>
                                        <p:attrNameLst>
                                          <p:attrName>ppt_y</p:attrName>
                                        </p:attrNameLst>
                                      </p:cBhvr>
                                      <p:tavLst>
                                        <p:tav tm="0">
                                          <p:val>
                                            <p:strVal val="#ppt_y"/>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526339">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6339">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6339">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633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633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6339">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6339">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633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6339">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633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ko-KR"/>
              <a:t>Resource Allocation Graph Examples</a:t>
            </a:r>
          </a:p>
        </p:txBody>
      </p:sp>
      <p:grpSp>
        <p:nvGrpSpPr>
          <p:cNvPr id="528647" name="Group 263"/>
          <p:cNvGrpSpPr>
            <a:grpSpLocks/>
          </p:cNvGrpSpPr>
          <p:nvPr/>
        </p:nvGrpSpPr>
        <p:grpSpPr bwMode="auto">
          <a:xfrm>
            <a:off x="265113" y="1754188"/>
            <a:ext cx="2782887" cy="4514851"/>
            <a:chOff x="144" y="1182"/>
            <a:chExt cx="1753" cy="2844"/>
          </a:xfrm>
        </p:grpSpPr>
        <p:grpSp>
          <p:nvGrpSpPr>
            <p:cNvPr id="32838" name="Group 256"/>
            <p:cNvGrpSpPr>
              <a:grpSpLocks/>
            </p:cNvGrpSpPr>
            <p:nvPr/>
          </p:nvGrpSpPr>
          <p:grpSpPr bwMode="auto">
            <a:xfrm>
              <a:off x="144" y="1182"/>
              <a:ext cx="1753" cy="2418"/>
              <a:chOff x="39" y="606"/>
              <a:chExt cx="1753" cy="2418"/>
            </a:xfrm>
          </p:grpSpPr>
          <p:sp>
            <p:nvSpPr>
              <p:cNvPr id="32840" name="Rectangle 198"/>
              <p:cNvSpPr>
                <a:spLocks noChangeArrowheads="1"/>
              </p:cNvSpPr>
              <p:nvPr/>
            </p:nvSpPr>
            <p:spPr bwMode="auto">
              <a:xfrm>
                <a:off x="39" y="624"/>
                <a:ext cx="1753" cy="2400"/>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grpSp>
            <p:nvGrpSpPr>
              <p:cNvPr id="32841" name="Group 255"/>
              <p:cNvGrpSpPr>
                <a:grpSpLocks/>
              </p:cNvGrpSpPr>
              <p:nvPr/>
            </p:nvGrpSpPr>
            <p:grpSpPr bwMode="auto">
              <a:xfrm>
                <a:off x="143" y="606"/>
                <a:ext cx="1546" cy="2250"/>
                <a:chOff x="143" y="606"/>
                <a:chExt cx="1546" cy="2250"/>
              </a:xfrm>
            </p:grpSpPr>
            <p:sp>
              <p:nvSpPr>
                <p:cNvPr id="32842" name="Oval 6"/>
                <p:cNvSpPr>
                  <a:spLocks noChangeArrowheads="1"/>
                </p:cNvSpPr>
                <p:nvPr/>
              </p:nvSpPr>
              <p:spPr bwMode="auto">
                <a:xfrm>
                  <a:off x="143" y="1420"/>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1</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43" name="Oval 7"/>
                <p:cNvSpPr>
                  <a:spLocks noChangeArrowheads="1"/>
                </p:cNvSpPr>
                <p:nvPr/>
              </p:nvSpPr>
              <p:spPr bwMode="auto">
                <a:xfrm>
                  <a:off x="752" y="1420"/>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44" name="Oval 8"/>
                <p:cNvSpPr>
                  <a:spLocks noChangeArrowheads="1"/>
                </p:cNvSpPr>
                <p:nvPr/>
              </p:nvSpPr>
              <p:spPr bwMode="auto">
                <a:xfrm>
                  <a:off x="1314" y="1420"/>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845" name="Group 47"/>
                <p:cNvGrpSpPr>
                  <a:grpSpLocks/>
                </p:cNvGrpSpPr>
                <p:nvPr/>
              </p:nvGrpSpPr>
              <p:grpSpPr bwMode="auto">
                <a:xfrm>
                  <a:off x="330" y="606"/>
                  <a:ext cx="375" cy="574"/>
                  <a:chOff x="576" y="413"/>
                  <a:chExt cx="384" cy="588"/>
                </a:xfrm>
              </p:grpSpPr>
              <p:grpSp>
                <p:nvGrpSpPr>
                  <p:cNvPr id="32871" name="Group 37"/>
                  <p:cNvGrpSpPr>
                    <a:grpSpLocks/>
                  </p:cNvGrpSpPr>
                  <p:nvPr/>
                </p:nvGrpSpPr>
                <p:grpSpPr bwMode="auto">
                  <a:xfrm>
                    <a:off x="576" y="665"/>
                    <a:ext cx="384" cy="336"/>
                    <a:chOff x="1680" y="816"/>
                    <a:chExt cx="384" cy="336"/>
                  </a:xfrm>
                </p:grpSpPr>
                <p:sp>
                  <p:nvSpPr>
                    <p:cNvPr id="32873" name="Rectangle 38"/>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74" name="Oval 39"/>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72" name="Text Box 40"/>
                  <p:cNvSpPr txBox="1">
                    <a:spLocks noChangeArrowheads="1"/>
                  </p:cNvSpPr>
                  <p:nvPr/>
                </p:nvSpPr>
                <p:spPr bwMode="auto">
                  <a:xfrm>
                    <a:off x="632" y="41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46" name="Group 48"/>
                <p:cNvGrpSpPr>
                  <a:grpSpLocks/>
                </p:cNvGrpSpPr>
                <p:nvPr/>
              </p:nvGrpSpPr>
              <p:grpSpPr bwMode="auto">
                <a:xfrm>
                  <a:off x="1033" y="606"/>
                  <a:ext cx="375" cy="581"/>
                  <a:chOff x="1392" y="413"/>
                  <a:chExt cx="384" cy="595"/>
                </a:xfrm>
              </p:grpSpPr>
              <p:grpSp>
                <p:nvGrpSpPr>
                  <p:cNvPr id="32867" name="Group 36"/>
                  <p:cNvGrpSpPr>
                    <a:grpSpLocks/>
                  </p:cNvGrpSpPr>
                  <p:nvPr/>
                </p:nvGrpSpPr>
                <p:grpSpPr bwMode="auto">
                  <a:xfrm>
                    <a:off x="1392" y="672"/>
                    <a:ext cx="384" cy="336"/>
                    <a:chOff x="1680" y="816"/>
                    <a:chExt cx="384" cy="336"/>
                  </a:xfrm>
                </p:grpSpPr>
                <p:sp>
                  <p:nvSpPr>
                    <p:cNvPr id="32869" name="Rectangle 24"/>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70" name="Oval 34"/>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68" name="Text Box 41"/>
                  <p:cNvSpPr txBox="1">
                    <a:spLocks noChangeArrowheads="1"/>
                  </p:cNvSpPr>
                  <p:nvPr/>
                </p:nvSpPr>
                <p:spPr bwMode="auto">
                  <a:xfrm>
                    <a:off x="1447" y="41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2</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47" name="Group 46"/>
                <p:cNvGrpSpPr>
                  <a:grpSpLocks/>
                </p:cNvGrpSpPr>
                <p:nvPr/>
              </p:nvGrpSpPr>
              <p:grpSpPr bwMode="auto">
                <a:xfrm>
                  <a:off x="471" y="2029"/>
                  <a:ext cx="375" cy="654"/>
                  <a:chOff x="672" y="2112"/>
                  <a:chExt cx="384" cy="670"/>
                </a:xfrm>
              </p:grpSpPr>
              <p:grpSp>
                <p:nvGrpSpPr>
                  <p:cNvPr id="32862" name="Group 30"/>
                  <p:cNvGrpSpPr>
                    <a:grpSpLocks/>
                  </p:cNvGrpSpPr>
                  <p:nvPr/>
                </p:nvGrpSpPr>
                <p:grpSpPr bwMode="auto">
                  <a:xfrm>
                    <a:off x="672" y="2112"/>
                    <a:ext cx="384" cy="432"/>
                    <a:chOff x="672" y="2064"/>
                    <a:chExt cx="384" cy="432"/>
                  </a:xfrm>
                </p:grpSpPr>
                <p:sp>
                  <p:nvSpPr>
                    <p:cNvPr id="32864" name="Rectangle 9"/>
                    <p:cNvSpPr>
                      <a:spLocks noChangeArrowheads="1"/>
                    </p:cNvSpPr>
                    <p:nvPr/>
                  </p:nvSpPr>
                  <p:spPr bwMode="auto">
                    <a:xfrm>
                      <a:off x="672" y="2064"/>
                      <a:ext cx="384" cy="4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5" name="Oval 12"/>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6" name="Oval 26"/>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63" name="Text Box 42"/>
                  <p:cNvSpPr txBox="1">
                    <a:spLocks noChangeArrowheads="1"/>
                  </p:cNvSpPr>
                  <p:nvPr/>
                </p:nvSpPr>
                <p:spPr bwMode="auto">
                  <a:xfrm>
                    <a:off x="727" y="2544"/>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grpSp>
              <p:nvGrpSpPr>
                <p:cNvPr id="32848" name="Group 45"/>
                <p:cNvGrpSpPr>
                  <a:grpSpLocks/>
                </p:cNvGrpSpPr>
                <p:nvPr/>
              </p:nvGrpSpPr>
              <p:grpSpPr bwMode="auto">
                <a:xfrm>
                  <a:off x="1267" y="2029"/>
                  <a:ext cx="375" cy="827"/>
                  <a:chOff x="1584" y="2064"/>
                  <a:chExt cx="384" cy="847"/>
                </a:xfrm>
              </p:grpSpPr>
              <p:grpSp>
                <p:nvGrpSpPr>
                  <p:cNvPr id="32856" name="Group 35"/>
                  <p:cNvGrpSpPr>
                    <a:grpSpLocks/>
                  </p:cNvGrpSpPr>
                  <p:nvPr/>
                </p:nvGrpSpPr>
                <p:grpSpPr bwMode="auto">
                  <a:xfrm>
                    <a:off x="1584" y="2064"/>
                    <a:ext cx="384" cy="576"/>
                    <a:chOff x="1584" y="2064"/>
                    <a:chExt cx="384" cy="576"/>
                  </a:xfrm>
                </p:grpSpPr>
                <p:sp>
                  <p:nvSpPr>
                    <p:cNvPr id="32858" name="Rectangle 10"/>
                    <p:cNvSpPr>
                      <a:spLocks noChangeArrowheads="1"/>
                    </p:cNvSpPr>
                    <p:nvPr/>
                  </p:nvSpPr>
                  <p:spPr bwMode="auto">
                    <a:xfrm>
                      <a:off x="1584" y="2064"/>
                      <a:ext cx="384" cy="57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59" name="Oval 29"/>
                    <p:cNvSpPr>
                      <a:spLocks noChangeArrowheads="1"/>
                    </p:cNvSpPr>
                    <p:nvPr/>
                  </p:nvSpPr>
                  <p:spPr bwMode="auto">
                    <a:xfrm>
                      <a:off x="1752" y="2169"/>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0" name="Oval 31"/>
                    <p:cNvSpPr>
                      <a:spLocks noChangeArrowheads="1"/>
                    </p:cNvSpPr>
                    <p:nvPr/>
                  </p:nvSpPr>
                  <p:spPr bwMode="auto">
                    <a:xfrm>
                      <a:off x="1752" y="2328"/>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1" name="Oval 32"/>
                    <p:cNvSpPr>
                      <a:spLocks noChangeArrowheads="1"/>
                    </p:cNvSpPr>
                    <p:nvPr/>
                  </p:nvSpPr>
                  <p:spPr bwMode="auto">
                    <a:xfrm>
                      <a:off x="1752" y="248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57" name="Text Box 43"/>
                  <p:cNvSpPr txBox="1">
                    <a:spLocks noChangeArrowheads="1"/>
                  </p:cNvSpPr>
                  <p:nvPr/>
                </p:nvSpPr>
                <p:spPr bwMode="auto">
                  <a:xfrm>
                    <a:off x="1639" y="267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4</a:t>
                    </a: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49" name="Line 49"/>
                <p:cNvSpPr>
                  <a:spLocks noChangeShapeType="1"/>
                </p:cNvSpPr>
                <p:nvPr/>
              </p:nvSpPr>
              <p:spPr bwMode="auto">
                <a:xfrm flipV="1">
                  <a:off x="377" y="1186"/>
                  <a:ext cx="141" cy="234"/>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0" name="Line 50"/>
                <p:cNvSpPr>
                  <a:spLocks noChangeShapeType="1"/>
                </p:cNvSpPr>
                <p:nvPr/>
              </p:nvSpPr>
              <p:spPr bwMode="auto">
                <a:xfrm>
                  <a:off x="526" y="1028"/>
                  <a:ext cx="326" cy="406"/>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1" name="Line 51"/>
                <p:cNvSpPr>
                  <a:spLocks noChangeShapeType="1"/>
                </p:cNvSpPr>
                <p:nvPr/>
              </p:nvSpPr>
              <p:spPr bwMode="auto">
                <a:xfrm flipV="1">
                  <a:off x="1051" y="1201"/>
                  <a:ext cx="148" cy="247"/>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2" name="Line 58"/>
                <p:cNvSpPr>
                  <a:spLocks noChangeShapeType="1"/>
                </p:cNvSpPr>
                <p:nvPr/>
              </p:nvSpPr>
              <p:spPr bwMode="auto">
                <a:xfrm>
                  <a:off x="1226" y="1030"/>
                  <a:ext cx="229" cy="39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3" name="Line 59"/>
                <p:cNvSpPr>
                  <a:spLocks noChangeShapeType="1"/>
                </p:cNvSpPr>
                <p:nvPr/>
              </p:nvSpPr>
              <p:spPr bwMode="auto">
                <a:xfrm flipH="1" flipV="1">
                  <a:off x="393" y="1789"/>
                  <a:ext cx="261" cy="36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4" name="Line 60"/>
                <p:cNvSpPr>
                  <a:spLocks noChangeShapeType="1"/>
                </p:cNvSpPr>
                <p:nvPr/>
              </p:nvSpPr>
              <p:spPr bwMode="auto">
                <a:xfrm flipV="1">
                  <a:off x="660" y="1793"/>
                  <a:ext cx="236" cy="512"/>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5" name="Line 250"/>
                <p:cNvSpPr>
                  <a:spLocks noChangeShapeType="1"/>
                </p:cNvSpPr>
                <p:nvPr/>
              </p:nvSpPr>
              <p:spPr bwMode="auto">
                <a:xfrm flipV="1">
                  <a:off x="1452" y="1799"/>
                  <a:ext cx="31" cy="36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grpSp>
        <p:sp>
          <p:nvSpPr>
            <p:cNvPr id="32839" name="Text Box 251"/>
            <p:cNvSpPr txBox="1">
              <a:spLocks noChangeArrowheads="1"/>
            </p:cNvSpPr>
            <p:nvPr/>
          </p:nvSpPr>
          <p:spPr bwMode="auto">
            <a:xfrm>
              <a:off x="392" y="3580"/>
              <a:ext cx="1163" cy="446"/>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Light" panose="020B0302020104020203" pitchFamily="34" charset="-79"/>
                  <a:ea typeface="Gill Sans" charset="0"/>
                  <a:cs typeface="Gill Sans Light" panose="020B0302020104020203" pitchFamily="34" charset="-79"/>
                </a:rPr>
                <a:t>Simple resource</a:t>
              </a:r>
            </a:p>
            <a:p>
              <a:pPr algn="ctr"/>
              <a:r>
                <a:rPr lang="en-US" altLang="en-US" sz="2000" b="0" dirty="0">
                  <a:latin typeface="Gill Sans Light" panose="020B0302020104020203" pitchFamily="34" charset="-79"/>
                  <a:ea typeface="Gill Sans" charset="0"/>
                  <a:cs typeface="Gill Sans Light" panose="020B0302020104020203" pitchFamily="34" charset="-79"/>
                </a:rPr>
                <a:t>allocation graph</a:t>
              </a:r>
            </a:p>
          </p:txBody>
        </p:sp>
      </p:grpSp>
      <p:grpSp>
        <p:nvGrpSpPr>
          <p:cNvPr id="528648" name="Group 264"/>
          <p:cNvGrpSpPr>
            <a:grpSpLocks/>
          </p:cNvGrpSpPr>
          <p:nvPr/>
        </p:nvGrpSpPr>
        <p:grpSpPr bwMode="auto">
          <a:xfrm>
            <a:off x="3160713" y="1782763"/>
            <a:ext cx="2782887" cy="4486276"/>
            <a:chOff x="1968" y="1200"/>
            <a:chExt cx="1753" cy="2826"/>
          </a:xfrm>
        </p:grpSpPr>
        <p:grpSp>
          <p:nvGrpSpPr>
            <p:cNvPr id="32801" name="Group 259"/>
            <p:cNvGrpSpPr>
              <a:grpSpLocks/>
            </p:cNvGrpSpPr>
            <p:nvPr/>
          </p:nvGrpSpPr>
          <p:grpSpPr bwMode="auto">
            <a:xfrm>
              <a:off x="1968" y="1200"/>
              <a:ext cx="1753" cy="2400"/>
              <a:chOff x="1920" y="624"/>
              <a:chExt cx="1753" cy="2400"/>
            </a:xfrm>
          </p:grpSpPr>
          <p:sp>
            <p:nvSpPr>
              <p:cNvPr id="32803" name="Rectangle 199"/>
              <p:cNvSpPr>
                <a:spLocks noChangeArrowheads="1"/>
              </p:cNvSpPr>
              <p:nvPr/>
            </p:nvSpPr>
            <p:spPr bwMode="auto">
              <a:xfrm>
                <a:off x="1920" y="624"/>
                <a:ext cx="1753" cy="2400"/>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804" name="Group 197"/>
              <p:cNvGrpSpPr>
                <a:grpSpLocks/>
              </p:cNvGrpSpPr>
              <p:nvPr/>
            </p:nvGrpSpPr>
            <p:grpSpPr bwMode="auto">
              <a:xfrm>
                <a:off x="2024" y="702"/>
                <a:ext cx="1546" cy="2250"/>
                <a:chOff x="2304" y="798"/>
                <a:chExt cx="1546" cy="2250"/>
              </a:xfrm>
            </p:grpSpPr>
            <p:sp>
              <p:nvSpPr>
                <p:cNvPr id="32805" name="Oval 129"/>
                <p:cNvSpPr>
                  <a:spLocks noChangeArrowheads="1"/>
                </p:cNvSpPr>
                <p:nvPr/>
              </p:nvSpPr>
              <p:spPr bwMode="auto">
                <a:xfrm>
                  <a:off x="2304" y="1612"/>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T</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806" name="Oval 130"/>
                <p:cNvSpPr>
                  <a:spLocks noChangeArrowheads="1"/>
                </p:cNvSpPr>
                <p:nvPr/>
              </p:nvSpPr>
              <p:spPr bwMode="auto">
                <a:xfrm>
                  <a:off x="2913" y="1612"/>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07" name="Oval 131"/>
                <p:cNvSpPr>
                  <a:spLocks noChangeArrowheads="1"/>
                </p:cNvSpPr>
                <p:nvPr/>
              </p:nvSpPr>
              <p:spPr bwMode="auto">
                <a:xfrm>
                  <a:off x="3475" y="1612"/>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808" name="Group 132"/>
                <p:cNvGrpSpPr>
                  <a:grpSpLocks/>
                </p:cNvGrpSpPr>
                <p:nvPr/>
              </p:nvGrpSpPr>
              <p:grpSpPr bwMode="auto">
                <a:xfrm>
                  <a:off x="2491" y="798"/>
                  <a:ext cx="375" cy="574"/>
                  <a:chOff x="576" y="413"/>
                  <a:chExt cx="384" cy="588"/>
                </a:xfrm>
              </p:grpSpPr>
              <p:grpSp>
                <p:nvGrpSpPr>
                  <p:cNvPr id="32834" name="Group 133"/>
                  <p:cNvGrpSpPr>
                    <a:grpSpLocks/>
                  </p:cNvGrpSpPr>
                  <p:nvPr/>
                </p:nvGrpSpPr>
                <p:grpSpPr bwMode="auto">
                  <a:xfrm>
                    <a:off x="576" y="665"/>
                    <a:ext cx="384" cy="336"/>
                    <a:chOff x="1680" y="816"/>
                    <a:chExt cx="384" cy="336"/>
                  </a:xfrm>
                </p:grpSpPr>
                <p:sp>
                  <p:nvSpPr>
                    <p:cNvPr id="32836" name="Rectangle 134"/>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37" name="Oval 135"/>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35" name="Text Box 136"/>
                  <p:cNvSpPr txBox="1">
                    <a:spLocks noChangeArrowheads="1"/>
                  </p:cNvSpPr>
                  <p:nvPr/>
                </p:nvSpPr>
                <p:spPr bwMode="auto">
                  <a:xfrm>
                    <a:off x="632" y="41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09" name="Group 137"/>
                <p:cNvGrpSpPr>
                  <a:grpSpLocks/>
                </p:cNvGrpSpPr>
                <p:nvPr/>
              </p:nvGrpSpPr>
              <p:grpSpPr bwMode="auto">
                <a:xfrm>
                  <a:off x="3194" y="798"/>
                  <a:ext cx="375" cy="581"/>
                  <a:chOff x="1392" y="413"/>
                  <a:chExt cx="384" cy="595"/>
                </a:xfrm>
              </p:grpSpPr>
              <p:grpSp>
                <p:nvGrpSpPr>
                  <p:cNvPr id="32830" name="Group 138"/>
                  <p:cNvGrpSpPr>
                    <a:grpSpLocks/>
                  </p:cNvGrpSpPr>
                  <p:nvPr/>
                </p:nvGrpSpPr>
                <p:grpSpPr bwMode="auto">
                  <a:xfrm>
                    <a:off x="1392" y="672"/>
                    <a:ext cx="384" cy="336"/>
                    <a:chOff x="1680" y="816"/>
                    <a:chExt cx="384" cy="336"/>
                  </a:xfrm>
                </p:grpSpPr>
                <p:sp>
                  <p:nvSpPr>
                    <p:cNvPr id="32832" name="Rectangle 139"/>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33" name="Oval 140"/>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31" name="Text Box 141"/>
                  <p:cNvSpPr txBox="1">
                    <a:spLocks noChangeArrowheads="1"/>
                  </p:cNvSpPr>
                  <p:nvPr/>
                </p:nvSpPr>
                <p:spPr bwMode="auto">
                  <a:xfrm>
                    <a:off x="1447" y="41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2</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10" name="Group 142"/>
                <p:cNvGrpSpPr>
                  <a:grpSpLocks/>
                </p:cNvGrpSpPr>
                <p:nvPr/>
              </p:nvGrpSpPr>
              <p:grpSpPr bwMode="auto">
                <a:xfrm>
                  <a:off x="2632" y="2221"/>
                  <a:ext cx="375" cy="654"/>
                  <a:chOff x="672" y="2112"/>
                  <a:chExt cx="384" cy="670"/>
                </a:xfrm>
              </p:grpSpPr>
              <p:grpSp>
                <p:nvGrpSpPr>
                  <p:cNvPr id="32825" name="Group 143"/>
                  <p:cNvGrpSpPr>
                    <a:grpSpLocks/>
                  </p:cNvGrpSpPr>
                  <p:nvPr/>
                </p:nvGrpSpPr>
                <p:grpSpPr bwMode="auto">
                  <a:xfrm>
                    <a:off x="672" y="2112"/>
                    <a:ext cx="384" cy="432"/>
                    <a:chOff x="672" y="2064"/>
                    <a:chExt cx="384" cy="432"/>
                  </a:xfrm>
                </p:grpSpPr>
                <p:sp>
                  <p:nvSpPr>
                    <p:cNvPr id="32827" name="Rectangle 144"/>
                    <p:cNvSpPr>
                      <a:spLocks noChangeArrowheads="1"/>
                    </p:cNvSpPr>
                    <p:nvPr/>
                  </p:nvSpPr>
                  <p:spPr bwMode="auto">
                    <a:xfrm>
                      <a:off x="672" y="2064"/>
                      <a:ext cx="384" cy="4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828" name="Oval 145"/>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29" name="Oval 146"/>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26" name="Text Box 147"/>
                  <p:cNvSpPr txBox="1">
                    <a:spLocks noChangeArrowheads="1"/>
                  </p:cNvSpPr>
                  <p:nvPr/>
                </p:nvSpPr>
                <p:spPr bwMode="auto">
                  <a:xfrm>
                    <a:off x="727" y="2544"/>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grpSp>
              <p:nvGrpSpPr>
                <p:cNvPr id="32811" name="Group 148"/>
                <p:cNvGrpSpPr>
                  <a:grpSpLocks/>
                </p:cNvGrpSpPr>
                <p:nvPr/>
              </p:nvGrpSpPr>
              <p:grpSpPr bwMode="auto">
                <a:xfrm>
                  <a:off x="3428" y="2221"/>
                  <a:ext cx="375" cy="827"/>
                  <a:chOff x="1584" y="2064"/>
                  <a:chExt cx="384" cy="847"/>
                </a:xfrm>
              </p:grpSpPr>
              <p:grpSp>
                <p:nvGrpSpPr>
                  <p:cNvPr id="32819" name="Group 149"/>
                  <p:cNvGrpSpPr>
                    <a:grpSpLocks/>
                  </p:cNvGrpSpPr>
                  <p:nvPr/>
                </p:nvGrpSpPr>
                <p:grpSpPr bwMode="auto">
                  <a:xfrm>
                    <a:off x="1584" y="2064"/>
                    <a:ext cx="384" cy="576"/>
                    <a:chOff x="1584" y="2064"/>
                    <a:chExt cx="384" cy="576"/>
                  </a:xfrm>
                </p:grpSpPr>
                <p:sp>
                  <p:nvSpPr>
                    <p:cNvPr id="32821" name="Rectangle 150"/>
                    <p:cNvSpPr>
                      <a:spLocks noChangeArrowheads="1"/>
                    </p:cNvSpPr>
                    <p:nvPr/>
                  </p:nvSpPr>
                  <p:spPr bwMode="auto">
                    <a:xfrm>
                      <a:off x="1584" y="2064"/>
                      <a:ext cx="384" cy="57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822" name="Oval 151"/>
                    <p:cNvSpPr>
                      <a:spLocks noChangeArrowheads="1"/>
                    </p:cNvSpPr>
                    <p:nvPr/>
                  </p:nvSpPr>
                  <p:spPr bwMode="auto">
                    <a:xfrm>
                      <a:off x="1752" y="2169"/>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23" name="Oval 152"/>
                    <p:cNvSpPr>
                      <a:spLocks noChangeArrowheads="1"/>
                    </p:cNvSpPr>
                    <p:nvPr/>
                  </p:nvSpPr>
                  <p:spPr bwMode="auto">
                    <a:xfrm>
                      <a:off x="1752" y="2328"/>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24" name="Oval 153"/>
                    <p:cNvSpPr>
                      <a:spLocks noChangeArrowheads="1"/>
                    </p:cNvSpPr>
                    <p:nvPr/>
                  </p:nvSpPr>
                  <p:spPr bwMode="auto">
                    <a:xfrm>
                      <a:off x="1752" y="248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20" name="Text Box 154"/>
                  <p:cNvSpPr txBox="1">
                    <a:spLocks noChangeArrowheads="1"/>
                  </p:cNvSpPr>
                  <p:nvPr/>
                </p:nvSpPr>
                <p:spPr bwMode="auto">
                  <a:xfrm>
                    <a:off x="1639" y="2673"/>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4</a:t>
                    </a: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12" name="Line 155"/>
                <p:cNvSpPr>
                  <a:spLocks noChangeShapeType="1"/>
                </p:cNvSpPr>
                <p:nvPr/>
              </p:nvSpPr>
              <p:spPr bwMode="auto">
                <a:xfrm flipV="1">
                  <a:off x="2538" y="1378"/>
                  <a:ext cx="141" cy="234"/>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3" name="Line 156"/>
                <p:cNvSpPr>
                  <a:spLocks noChangeShapeType="1"/>
                </p:cNvSpPr>
                <p:nvPr/>
              </p:nvSpPr>
              <p:spPr bwMode="auto">
                <a:xfrm>
                  <a:off x="2687" y="1220"/>
                  <a:ext cx="326" cy="406"/>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4" name="Line 157"/>
                <p:cNvSpPr>
                  <a:spLocks noChangeShapeType="1"/>
                </p:cNvSpPr>
                <p:nvPr/>
              </p:nvSpPr>
              <p:spPr bwMode="auto">
                <a:xfrm flipV="1">
                  <a:off x="3212" y="1393"/>
                  <a:ext cx="148" cy="247"/>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5" name="Line 158"/>
                <p:cNvSpPr>
                  <a:spLocks noChangeShapeType="1"/>
                </p:cNvSpPr>
                <p:nvPr/>
              </p:nvSpPr>
              <p:spPr bwMode="auto">
                <a:xfrm>
                  <a:off x="3387" y="1222"/>
                  <a:ext cx="229" cy="39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6" name="Line 159"/>
                <p:cNvSpPr>
                  <a:spLocks noChangeShapeType="1"/>
                </p:cNvSpPr>
                <p:nvPr/>
              </p:nvSpPr>
              <p:spPr bwMode="auto">
                <a:xfrm flipH="1" flipV="1">
                  <a:off x="2554" y="1981"/>
                  <a:ext cx="261" cy="36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7" name="Line 160"/>
                <p:cNvSpPr>
                  <a:spLocks noChangeShapeType="1"/>
                </p:cNvSpPr>
                <p:nvPr/>
              </p:nvSpPr>
              <p:spPr bwMode="auto">
                <a:xfrm flipV="1">
                  <a:off x="2821" y="1985"/>
                  <a:ext cx="236" cy="512"/>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8" name="Line 195"/>
                <p:cNvSpPr>
                  <a:spLocks noChangeShapeType="1"/>
                </p:cNvSpPr>
                <p:nvPr/>
              </p:nvSpPr>
              <p:spPr bwMode="auto">
                <a:xfrm flipH="1">
                  <a:off x="3014" y="1933"/>
                  <a:ext cx="505" cy="41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grpSp>
        <p:sp>
          <p:nvSpPr>
            <p:cNvPr id="32802" name="Text Box 252"/>
            <p:cNvSpPr txBox="1">
              <a:spLocks noChangeArrowheads="1"/>
            </p:cNvSpPr>
            <p:nvPr/>
          </p:nvSpPr>
          <p:spPr bwMode="auto">
            <a:xfrm>
              <a:off x="2216" y="3580"/>
              <a:ext cx="1155" cy="446"/>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Light" panose="020B0302020104020203" pitchFamily="34" charset="-79"/>
                  <a:ea typeface="Gill Sans" charset="0"/>
                  <a:cs typeface="Gill Sans Light" panose="020B0302020104020203" pitchFamily="34" charset="-79"/>
                </a:rPr>
                <a:t>Allocation graph</a:t>
              </a:r>
              <a:br>
                <a:rPr lang="en-US" altLang="en-US" sz="2000" b="0" dirty="0">
                  <a:latin typeface="Gill Sans Light" panose="020B0302020104020203" pitchFamily="34" charset="-79"/>
                  <a:ea typeface="Gill Sans" charset="0"/>
                  <a:cs typeface="Gill Sans Light" panose="020B0302020104020203" pitchFamily="34" charset="-79"/>
                </a:rPr>
              </a:br>
              <a:r>
                <a:rPr lang="en-US" altLang="en-US" sz="2000" b="0" dirty="0">
                  <a:latin typeface="Gill Sans Light" panose="020B0302020104020203" pitchFamily="34" charset="-79"/>
                  <a:ea typeface="Gill Sans" charset="0"/>
                  <a:cs typeface="Gill Sans Light" panose="020B0302020104020203" pitchFamily="34" charset="-79"/>
                </a:rPr>
                <a:t>with deadlock</a:t>
              </a:r>
            </a:p>
          </p:txBody>
        </p:sp>
      </p:grpSp>
      <p:grpSp>
        <p:nvGrpSpPr>
          <p:cNvPr id="528649" name="Group 265"/>
          <p:cNvGrpSpPr>
            <a:grpSpLocks/>
          </p:cNvGrpSpPr>
          <p:nvPr/>
        </p:nvGrpSpPr>
        <p:grpSpPr bwMode="auto">
          <a:xfrm>
            <a:off x="6056313" y="1782763"/>
            <a:ext cx="2782887" cy="4794249"/>
            <a:chOff x="3792" y="1200"/>
            <a:chExt cx="1753" cy="3020"/>
          </a:xfrm>
        </p:grpSpPr>
        <p:grpSp>
          <p:nvGrpSpPr>
            <p:cNvPr id="32775" name="Group 248"/>
            <p:cNvGrpSpPr>
              <a:grpSpLocks/>
            </p:cNvGrpSpPr>
            <p:nvPr/>
          </p:nvGrpSpPr>
          <p:grpSpPr bwMode="auto">
            <a:xfrm>
              <a:off x="3792" y="1200"/>
              <a:ext cx="1753" cy="2400"/>
              <a:chOff x="3792" y="624"/>
              <a:chExt cx="1753" cy="2400"/>
            </a:xfrm>
          </p:grpSpPr>
          <p:sp>
            <p:nvSpPr>
              <p:cNvPr id="32777" name="Rectangle 200"/>
              <p:cNvSpPr>
                <a:spLocks noChangeArrowheads="1"/>
              </p:cNvSpPr>
              <p:nvPr/>
            </p:nvSpPr>
            <p:spPr bwMode="auto">
              <a:xfrm>
                <a:off x="3792" y="624"/>
                <a:ext cx="1753" cy="2400"/>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grpSp>
            <p:nvGrpSpPr>
              <p:cNvPr id="32778" name="Group 247"/>
              <p:cNvGrpSpPr>
                <a:grpSpLocks/>
              </p:cNvGrpSpPr>
              <p:nvPr/>
            </p:nvGrpSpPr>
            <p:grpSpPr bwMode="auto">
              <a:xfrm>
                <a:off x="3896" y="749"/>
                <a:ext cx="1471" cy="2074"/>
                <a:chOff x="3896" y="749"/>
                <a:chExt cx="1471" cy="2074"/>
              </a:xfrm>
            </p:grpSpPr>
            <p:sp>
              <p:nvSpPr>
                <p:cNvPr id="32779" name="Oval 202"/>
                <p:cNvSpPr>
                  <a:spLocks noChangeArrowheads="1"/>
                </p:cNvSpPr>
                <p:nvPr/>
              </p:nvSpPr>
              <p:spPr bwMode="auto">
                <a:xfrm>
                  <a:off x="3896" y="1631"/>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T</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780" name="Oval 203"/>
                <p:cNvSpPr>
                  <a:spLocks noChangeArrowheads="1"/>
                </p:cNvSpPr>
                <p:nvPr/>
              </p:nvSpPr>
              <p:spPr bwMode="auto">
                <a:xfrm>
                  <a:off x="4969" y="770"/>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81" name="Oval 204"/>
                <p:cNvSpPr>
                  <a:spLocks noChangeArrowheads="1"/>
                </p:cNvSpPr>
                <p:nvPr/>
              </p:nvSpPr>
              <p:spPr bwMode="auto">
                <a:xfrm>
                  <a:off x="4992" y="1632"/>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782" name="Group 215"/>
                <p:cNvGrpSpPr>
                  <a:grpSpLocks/>
                </p:cNvGrpSpPr>
                <p:nvPr/>
              </p:nvGrpSpPr>
              <p:grpSpPr bwMode="auto">
                <a:xfrm>
                  <a:off x="4368" y="2160"/>
                  <a:ext cx="375" cy="654"/>
                  <a:chOff x="672" y="2112"/>
                  <a:chExt cx="384" cy="670"/>
                </a:xfrm>
              </p:grpSpPr>
              <p:grpSp>
                <p:nvGrpSpPr>
                  <p:cNvPr id="32796" name="Group 216"/>
                  <p:cNvGrpSpPr>
                    <a:grpSpLocks/>
                  </p:cNvGrpSpPr>
                  <p:nvPr/>
                </p:nvGrpSpPr>
                <p:grpSpPr bwMode="auto">
                  <a:xfrm>
                    <a:off x="672" y="2112"/>
                    <a:ext cx="384" cy="432"/>
                    <a:chOff x="672" y="2064"/>
                    <a:chExt cx="384" cy="432"/>
                  </a:xfrm>
                </p:grpSpPr>
                <p:sp>
                  <p:nvSpPr>
                    <p:cNvPr id="32798" name="Rectangle 217"/>
                    <p:cNvSpPr>
                      <a:spLocks noChangeArrowheads="1"/>
                    </p:cNvSpPr>
                    <p:nvPr/>
                  </p:nvSpPr>
                  <p:spPr bwMode="auto">
                    <a:xfrm>
                      <a:off x="672" y="2064"/>
                      <a:ext cx="384" cy="4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99" name="Oval 218"/>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00" name="Oval 219"/>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797" name="Text Box 220"/>
                  <p:cNvSpPr txBox="1">
                    <a:spLocks noChangeArrowheads="1"/>
                  </p:cNvSpPr>
                  <p:nvPr/>
                </p:nvSpPr>
                <p:spPr bwMode="auto">
                  <a:xfrm>
                    <a:off x="727" y="2544"/>
                    <a:ext cx="255" cy="23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783" name="Line 228"/>
                <p:cNvSpPr>
                  <a:spLocks noChangeShapeType="1"/>
                </p:cNvSpPr>
                <p:nvPr/>
              </p:nvSpPr>
              <p:spPr bwMode="auto">
                <a:xfrm flipV="1">
                  <a:off x="4178" y="1425"/>
                  <a:ext cx="184" cy="254"/>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84" name="Line 232"/>
                <p:cNvSpPr>
                  <a:spLocks noChangeShapeType="1"/>
                </p:cNvSpPr>
                <p:nvPr/>
              </p:nvSpPr>
              <p:spPr bwMode="auto">
                <a:xfrm flipH="1" flipV="1">
                  <a:off x="4194" y="1969"/>
                  <a:ext cx="355" cy="32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85" name="Line 233"/>
                <p:cNvSpPr>
                  <a:spLocks noChangeShapeType="1"/>
                </p:cNvSpPr>
                <p:nvPr/>
              </p:nvSpPr>
              <p:spPr bwMode="auto">
                <a:xfrm>
                  <a:off x="4547" y="2437"/>
                  <a:ext cx="445" cy="155"/>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86" name="Line 234"/>
                <p:cNvSpPr>
                  <a:spLocks noChangeShapeType="1"/>
                </p:cNvSpPr>
                <p:nvPr/>
              </p:nvSpPr>
              <p:spPr bwMode="auto">
                <a:xfrm flipH="1">
                  <a:off x="4750" y="1926"/>
                  <a:ext cx="274" cy="23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nvGrpSpPr>
                <p:cNvPr id="32787" name="Group 243"/>
                <p:cNvGrpSpPr>
                  <a:grpSpLocks/>
                </p:cNvGrpSpPr>
                <p:nvPr/>
              </p:nvGrpSpPr>
              <p:grpSpPr bwMode="auto">
                <a:xfrm>
                  <a:off x="4368" y="749"/>
                  <a:ext cx="375" cy="681"/>
                  <a:chOff x="4368" y="749"/>
                  <a:chExt cx="375" cy="681"/>
                </a:xfrm>
              </p:grpSpPr>
              <p:grpSp>
                <p:nvGrpSpPr>
                  <p:cNvPr id="32791" name="Group 237"/>
                  <p:cNvGrpSpPr>
                    <a:grpSpLocks/>
                  </p:cNvGrpSpPr>
                  <p:nvPr/>
                </p:nvGrpSpPr>
                <p:grpSpPr bwMode="auto">
                  <a:xfrm flipV="1">
                    <a:off x="4368" y="1008"/>
                    <a:ext cx="375" cy="422"/>
                    <a:chOff x="672" y="2064"/>
                    <a:chExt cx="384" cy="432"/>
                  </a:xfrm>
                </p:grpSpPr>
                <p:sp>
                  <p:nvSpPr>
                    <p:cNvPr id="32793" name="Rectangle 238"/>
                    <p:cNvSpPr>
                      <a:spLocks noChangeArrowheads="1"/>
                    </p:cNvSpPr>
                    <p:nvPr/>
                  </p:nvSpPr>
                  <p:spPr bwMode="auto">
                    <a:xfrm>
                      <a:off x="672" y="2064"/>
                      <a:ext cx="384" cy="4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94" name="Oval 239"/>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95" name="Oval 240"/>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792" name="Text Box 241"/>
                  <p:cNvSpPr txBox="1">
                    <a:spLocks noChangeArrowheads="1"/>
                  </p:cNvSpPr>
                  <p:nvPr/>
                </p:nvSpPr>
                <p:spPr bwMode="auto">
                  <a:xfrm>
                    <a:off x="4416" y="749"/>
                    <a:ext cx="249" cy="233"/>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grpSp>
            <p:sp>
              <p:nvSpPr>
                <p:cNvPr id="32788" name="Oval 242"/>
                <p:cNvSpPr>
                  <a:spLocks noChangeArrowheads="1"/>
                </p:cNvSpPr>
                <p:nvPr/>
              </p:nvSpPr>
              <p:spPr bwMode="auto">
                <a:xfrm>
                  <a:off x="4992" y="2448"/>
                  <a:ext cx="375" cy="375"/>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4</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89" name="Line 244"/>
                <p:cNvSpPr>
                  <a:spLocks noChangeShapeType="1"/>
                </p:cNvSpPr>
                <p:nvPr/>
              </p:nvSpPr>
              <p:spPr bwMode="auto">
                <a:xfrm>
                  <a:off x="4553" y="1302"/>
                  <a:ext cx="465" cy="387"/>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90" name="Line 245"/>
                <p:cNvSpPr>
                  <a:spLocks noChangeShapeType="1"/>
                </p:cNvSpPr>
                <p:nvPr/>
              </p:nvSpPr>
              <p:spPr bwMode="auto">
                <a:xfrm flipV="1">
                  <a:off x="4553" y="1002"/>
                  <a:ext cx="418" cy="158"/>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grpSp>
        <p:sp>
          <p:nvSpPr>
            <p:cNvPr id="32776" name="Text Box 253"/>
            <p:cNvSpPr txBox="1">
              <a:spLocks noChangeArrowheads="1"/>
            </p:cNvSpPr>
            <p:nvPr/>
          </p:nvSpPr>
          <p:spPr bwMode="auto">
            <a:xfrm>
              <a:off x="4040" y="3580"/>
              <a:ext cx="1155" cy="64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Light" panose="020B0302020104020203" pitchFamily="34" charset="-79"/>
                  <a:ea typeface="Gill Sans" charset="0"/>
                  <a:cs typeface="Gill Sans Light" panose="020B0302020104020203" pitchFamily="34" charset="-79"/>
                </a:rPr>
                <a:t>Allocation graph</a:t>
              </a:r>
              <a:br>
                <a:rPr lang="en-US" altLang="en-US" sz="2000" b="0" dirty="0">
                  <a:latin typeface="Gill Sans Light" panose="020B0302020104020203" pitchFamily="34" charset="-79"/>
                  <a:ea typeface="Gill Sans" charset="0"/>
                  <a:cs typeface="Gill Sans Light" panose="020B0302020104020203" pitchFamily="34" charset="-79"/>
                </a:rPr>
              </a:br>
              <a:r>
                <a:rPr lang="en-US" altLang="en-US" sz="2000" b="0" dirty="0">
                  <a:latin typeface="Gill Sans Light" panose="020B0302020104020203" pitchFamily="34" charset="-79"/>
                  <a:ea typeface="Gill Sans" charset="0"/>
                  <a:cs typeface="Gill Sans Light" panose="020B0302020104020203" pitchFamily="34" charset="-79"/>
                </a:rPr>
                <a:t>with cycle, but</a:t>
              </a:r>
            </a:p>
            <a:p>
              <a:pPr algn="ctr"/>
              <a:r>
                <a:rPr lang="en-US" altLang="en-US" sz="2000" b="0" dirty="0">
                  <a:latin typeface="Gill Sans Light" panose="020B0302020104020203" pitchFamily="34" charset="-79"/>
                  <a:ea typeface="Gill Sans" charset="0"/>
                  <a:cs typeface="Gill Sans Light" panose="020B0302020104020203" pitchFamily="34" charset="-79"/>
                </a:rPr>
                <a:t>no deadlock</a:t>
              </a:r>
            </a:p>
          </p:txBody>
        </p:sp>
      </p:grpSp>
    </p:spTree>
    <p:extLst>
      <p:ext uri="{BB962C8B-B14F-4D97-AF65-F5344CB8AC3E}">
        <p14:creationId xmlns:p14="http://schemas.microsoft.com/office/powerpoint/2010/main" val="12198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6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86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28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873F-98AC-3E44-97BC-C89FAD25E99D}"/>
              </a:ext>
            </a:extLst>
          </p:cNvPr>
          <p:cNvSpPr>
            <a:spLocks noGrp="1"/>
          </p:cNvSpPr>
          <p:nvPr>
            <p:ph type="title"/>
          </p:nvPr>
        </p:nvSpPr>
        <p:spPr/>
        <p:txBody>
          <a:bodyPr/>
          <a:lstStyle/>
          <a:p>
            <a:r>
              <a:rPr lang="en-US" dirty="0"/>
              <a:t>Resource Requests Over Time</a:t>
            </a:r>
          </a:p>
        </p:txBody>
      </p:sp>
      <p:sp>
        <p:nvSpPr>
          <p:cNvPr id="3" name="Content Placeholder 2">
            <a:extLst>
              <a:ext uri="{FF2B5EF4-FFF2-40B4-BE49-F238E27FC236}">
                <a16:creationId xmlns:a16="http://schemas.microsoft.com/office/drawing/2014/main" id="{354E0218-85AE-4246-BD28-70E880491CCB}"/>
              </a:ext>
            </a:extLst>
          </p:cNvPr>
          <p:cNvSpPr>
            <a:spLocks noGrp="1"/>
          </p:cNvSpPr>
          <p:nvPr>
            <p:ph idx="1"/>
          </p:nvPr>
        </p:nvSpPr>
        <p:spPr/>
        <p:txBody>
          <a:bodyPr/>
          <a:lstStyle/>
          <a:p>
            <a:r>
              <a:rPr lang="en-US" sz="2000" dirty="0"/>
              <a:t>Applications usually don’t know exactly when/what they’ll request</a:t>
            </a:r>
          </a:p>
          <a:p>
            <a:r>
              <a:rPr lang="en-US" sz="2000" dirty="0"/>
              <a:t>Resources are taken/released over time</a:t>
            </a:r>
          </a:p>
        </p:txBody>
      </p:sp>
      <p:sp>
        <p:nvSpPr>
          <p:cNvPr id="7" name="Rectangle 199">
            <a:extLst>
              <a:ext uri="{FF2B5EF4-FFF2-40B4-BE49-F238E27FC236}">
                <a16:creationId xmlns:a16="http://schemas.microsoft.com/office/drawing/2014/main" id="{2A337971-4D57-D94B-9476-D3C772FBE441}"/>
              </a:ext>
            </a:extLst>
          </p:cNvPr>
          <p:cNvSpPr>
            <a:spLocks noChangeArrowheads="1"/>
          </p:cNvSpPr>
          <p:nvPr/>
        </p:nvSpPr>
        <p:spPr bwMode="auto">
          <a:xfrm>
            <a:off x="2284071" y="2947686"/>
            <a:ext cx="4316731" cy="3597277"/>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sp>
        <p:nvSpPr>
          <p:cNvPr id="9" name="Oval 129">
            <a:extLst>
              <a:ext uri="{FF2B5EF4-FFF2-40B4-BE49-F238E27FC236}">
                <a16:creationId xmlns:a16="http://schemas.microsoft.com/office/drawing/2014/main" id="{87282B54-F2FB-6540-B5DC-292AD0B0D8DE}"/>
              </a:ext>
            </a:extLst>
          </p:cNvPr>
          <p:cNvSpPr>
            <a:spLocks noChangeArrowheads="1"/>
          </p:cNvSpPr>
          <p:nvPr/>
        </p:nvSpPr>
        <p:spPr bwMode="auto">
          <a:xfrm>
            <a:off x="3603283" y="4343099"/>
            <a:ext cx="595313" cy="595313"/>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T</a:t>
            </a:r>
            <a:r>
              <a:rPr lang="en-US" altLang="en-US" sz="2000" b="0" baseline="-25000" dirty="0">
                <a:latin typeface="Gill Sans" charset="0"/>
                <a:ea typeface="Gill Sans" charset="0"/>
                <a:cs typeface="Gill Sans" charset="0"/>
              </a:rPr>
              <a:t>2</a:t>
            </a:r>
            <a:endParaRPr lang="en-US" altLang="en-US" sz="2000" b="0" dirty="0">
              <a:latin typeface="Gill Sans" charset="0"/>
              <a:ea typeface="Gill Sans" charset="0"/>
              <a:cs typeface="Gill Sans" charset="0"/>
            </a:endParaRPr>
          </a:p>
        </p:txBody>
      </p:sp>
      <p:sp>
        <p:nvSpPr>
          <p:cNvPr id="10" name="Oval 130">
            <a:extLst>
              <a:ext uri="{FF2B5EF4-FFF2-40B4-BE49-F238E27FC236}">
                <a16:creationId xmlns:a16="http://schemas.microsoft.com/office/drawing/2014/main" id="{D296AD8F-D509-5F44-8896-C2BFED851EB5}"/>
              </a:ext>
            </a:extLst>
          </p:cNvPr>
          <p:cNvSpPr>
            <a:spLocks noChangeArrowheads="1"/>
          </p:cNvSpPr>
          <p:nvPr/>
        </p:nvSpPr>
        <p:spPr bwMode="auto">
          <a:xfrm>
            <a:off x="4570071" y="4343099"/>
            <a:ext cx="595313" cy="595313"/>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T</a:t>
            </a:r>
            <a:r>
              <a:rPr lang="en-US" altLang="en-US" sz="2000" b="0" baseline="-25000" dirty="0">
                <a:latin typeface="Gill Sans" charset="0"/>
                <a:ea typeface="Gill Sans" charset="0"/>
                <a:cs typeface="Gill Sans" charset="0"/>
              </a:rPr>
              <a:t>3</a:t>
            </a:r>
            <a:endParaRPr lang="en-US" altLang="en-US" sz="2000" b="0" dirty="0">
              <a:latin typeface="Gill Sans" charset="0"/>
              <a:ea typeface="Gill Sans" charset="0"/>
              <a:cs typeface="Gill Sans" charset="0"/>
            </a:endParaRPr>
          </a:p>
        </p:txBody>
      </p:sp>
      <p:sp>
        <p:nvSpPr>
          <p:cNvPr id="11" name="Oval 131">
            <a:extLst>
              <a:ext uri="{FF2B5EF4-FFF2-40B4-BE49-F238E27FC236}">
                <a16:creationId xmlns:a16="http://schemas.microsoft.com/office/drawing/2014/main" id="{87925C62-17CC-5E4F-AFF0-CDCE610D1D92}"/>
              </a:ext>
            </a:extLst>
          </p:cNvPr>
          <p:cNvSpPr>
            <a:spLocks noChangeArrowheads="1"/>
          </p:cNvSpPr>
          <p:nvPr/>
        </p:nvSpPr>
        <p:spPr bwMode="auto">
          <a:xfrm>
            <a:off x="5462246" y="4343099"/>
            <a:ext cx="595313" cy="595313"/>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T</a:t>
            </a:r>
            <a:r>
              <a:rPr lang="en-US" altLang="en-US" sz="2000" b="0" baseline="-25000" dirty="0">
                <a:latin typeface="Gill Sans" charset="0"/>
                <a:ea typeface="Gill Sans" charset="0"/>
                <a:cs typeface="Gill Sans" charset="0"/>
              </a:rPr>
              <a:t>4</a:t>
            </a:r>
            <a:endParaRPr lang="en-US" altLang="en-US" sz="2000" b="0" dirty="0">
              <a:latin typeface="Gill Sans" charset="0"/>
              <a:ea typeface="Gill Sans" charset="0"/>
              <a:cs typeface="Gill Sans" charset="0"/>
            </a:endParaRPr>
          </a:p>
        </p:txBody>
      </p:sp>
      <p:grpSp>
        <p:nvGrpSpPr>
          <p:cNvPr id="12" name="Group 132">
            <a:extLst>
              <a:ext uri="{FF2B5EF4-FFF2-40B4-BE49-F238E27FC236}">
                <a16:creationId xmlns:a16="http://schemas.microsoft.com/office/drawing/2014/main" id="{596F5A6F-EDC8-AB45-B210-07E880A3BFD1}"/>
              </a:ext>
            </a:extLst>
          </p:cNvPr>
          <p:cNvGrpSpPr>
            <a:grpSpLocks/>
          </p:cNvGrpSpPr>
          <p:nvPr/>
        </p:nvGrpSpPr>
        <p:grpSpPr bwMode="auto">
          <a:xfrm>
            <a:off x="3900146" y="3050874"/>
            <a:ext cx="595313" cy="911225"/>
            <a:chOff x="576" y="413"/>
            <a:chExt cx="384" cy="588"/>
          </a:xfrm>
        </p:grpSpPr>
        <p:grpSp>
          <p:nvGrpSpPr>
            <p:cNvPr id="38" name="Group 133">
              <a:extLst>
                <a:ext uri="{FF2B5EF4-FFF2-40B4-BE49-F238E27FC236}">
                  <a16:creationId xmlns:a16="http://schemas.microsoft.com/office/drawing/2014/main" id="{01B395BB-E642-7C46-BA94-8BA2685F63F5}"/>
                </a:ext>
              </a:extLst>
            </p:cNvPr>
            <p:cNvGrpSpPr>
              <a:grpSpLocks/>
            </p:cNvGrpSpPr>
            <p:nvPr/>
          </p:nvGrpSpPr>
          <p:grpSpPr bwMode="auto">
            <a:xfrm>
              <a:off x="576" y="665"/>
              <a:ext cx="384" cy="336"/>
              <a:chOff x="1680" y="816"/>
              <a:chExt cx="384" cy="336"/>
            </a:xfrm>
          </p:grpSpPr>
          <p:sp>
            <p:nvSpPr>
              <p:cNvPr id="40" name="Rectangle 134">
                <a:extLst>
                  <a:ext uri="{FF2B5EF4-FFF2-40B4-BE49-F238E27FC236}">
                    <a16:creationId xmlns:a16="http://schemas.microsoft.com/office/drawing/2014/main" id="{B06CAFC6-908F-9647-9E85-5E8ADB228F04}"/>
                  </a:ext>
                </a:extLst>
              </p:cNvPr>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dirty="0">
                  <a:latin typeface="Gill Sans" charset="0"/>
                  <a:ea typeface="Gill Sans" charset="0"/>
                  <a:cs typeface="Gill Sans" charset="0"/>
                </a:endParaRPr>
              </a:p>
            </p:txBody>
          </p:sp>
          <p:sp>
            <p:nvSpPr>
              <p:cNvPr id="41" name="Oval 135">
                <a:extLst>
                  <a:ext uri="{FF2B5EF4-FFF2-40B4-BE49-F238E27FC236}">
                    <a16:creationId xmlns:a16="http://schemas.microsoft.com/office/drawing/2014/main" id="{3CBC6637-8A14-674B-A61D-F511A08006CE}"/>
                  </a:ext>
                </a:extLst>
              </p:cNvPr>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grpSp>
        <p:sp>
          <p:nvSpPr>
            <p:cNvPr id="39" name="Text Box 136">
              <a:extLst>
                <a:ext uri="{FF2B5EF4-FFF2-40B4-BE49-F238E27FC236}">
                  <a16:creationId xmlns:a16="http://schemas.microsoft.com/office/drawing/2014/main" id="{13FA4289-6333-AB4C-8E43-1670D65A64BA}"/>
                </a:ext>
              </a:extLst>
            </p:cNvPr>
            <p:cNvSpPr txBox="1">
              <a:spLocks noChangeArrowheads="1"/>
            </p:cNvSpPr>
            <p:nvPr/>
          </p:nvSpPr>
          <p:spPr bwMode="auto">
            <a:xfrm>
              <a:off x="632" y="413"/>
              <a:ext cx="274" cy="25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R</a:t>
              </a:r>
              <a:r>
                <a:rPr lang="en-US" altLang="en-US" sz="2000" b="0" baseline="-25000" dirty="0">
                  <a:latin typeface="Gill Sans" charset="0"/>
                  <a:ea typeface="Gill Sans" charset="0"/>
                  <a:cs typeface="Gill Sans" charset="0"/>
                </a:rPr>
                <a:t>1</a:t>
              </a:r>
              <a:endParaRPr lang="en-US" altLang="en-US" sz="2000" b="0" dirty="0">
                <a:latin typeface="Gill Sans" charset="0"/>
                <a:ea typeface="Gill Sans" charset="0"/>
                <a:cs typeface="Gill Sans" charset="0"/>
              </a:endParaRPr>
            </a:p>
          </p:txBody>
        </p:sp>
      </p:grpSp>
      <p:grpSp>
        <p:nvGrpSpPr>
          <p:cNvPr id="13" name="Group 137">
            <a:extLst>
              <a:ext uri="{FF2B5EF4-FFF2-40B4-BE49-F238E27FC236}">
                <a16:creationId xmlns:a16="http://schemas.microsoft.com/office/drawing/2014/main" id="{CA5F6167-8A72-244C-86E1-FB7D8B98E500}"/>
              </a:ext>
            </a:extLst>
          </p:cNvPr>
          <p:cNvGrpSpPr>
            <a:grpSpLocks/>
          </p:cNvGrpSpPr>
          <p:nvPr/>
        </p:nvGrpSpPr>
        <p:grpSpPr bwMode="auto">
          <a:xfrm>
            <a:off x="5016158" y="3050874"/>
            <a:ext cx="595313" cy="922338"/>
            <a:chOff x="1392" y="413"/>
            <a:chExt cx="384" cy="595"/>
          </a:xfrm>
        </p:grpSpPr>
        <p:grpSp>
          <p:nvGrpSpPr>
            <p:cNvPr id="34" name="Group 138">
              <a:extLst>
                <a:ext uri="{FF2B5EF4-FFF2-40B4-BE49-F238E27FC236}">
                  <a16:creationId xmlns:a16="http://schemas.microsoft.com/office/drawing/2014/main" id="{BD37C94C-55EF-DC42-A530-234D6D995500}"/>
                </a:ext>
              </a:extLst>
            </p:cNvPr>
            <p:cNvGrpSpPr>
              <a:grpSpLocks/>
            </p:cNvGrpSpPr>
            <p:nvPr/>
          </p:nvGrpSpPr>
          <p:grpSpPr bwMode="auto">
            <a:xfrm>
              <a:off x="1392" y="672"/>
              <a:ext cx="384" cy="336"/>
              <a:chOff x="1680" y="816"/>
              <a:chExt cx="384" cy="336"/>
            </a:xfrm>
          </p:grpSpPr>
          <p:sp>
            <p:nvSpPr>
              <p:cNvPr id="36" name="Rectangle 139">
                <a:extLst>
                  <a:ext uri="{FF2B5EF4-FFF2-40B4-BE49-F238E27FC236}">
                    <a16:creationId xmlns:a16="http://schemas.microsoft.com/office/drawing/2014/main" id="{027B28EB-1F22-CE41-A60A-3E707D227DC7}"/>
                  </a:ext>
                </a:extLst>
              </p:cNvPr>
              <p:cNvSpPr>
                <a:spLocks noChangeArrowheads="1"/>
              </p:cNvSpPr>
              <p:nvPr/>
            </p:nvSpPr>
            <p:spPr bwMode="auto">
              <a:xfrm>
                <a:off x="1680" y="816"/>
                <a:ext cx="384" cy="336"/>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sp>
            <p:nvSpPr>
              <p:cNvPr id="37" name="Oval 140">
                <a:extLst>
                  <a:ext uri="{FF2B5EF4-FFF2-40B4-BE49-F238E27FC236}">
                    <a16:creationId xmlns:a16="http://schemas.microsoft.com/office/drawing/2014/main" id="{FF5D2B5B-9038-8C40-8E30-A012B879C5DE}"/>
                  </a:ext>
                </a:extLst>
              </p:cNvPr>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grpSp>
        <p:sp>
          <p:nvSpPr>
            <p:cNvPr id="35" name="Text Box 141">
              <a:extLst>
                <a:ext uri="{FF2B5EF4-FFF2-40B4-BE49-F238E27FC236}">
                  <a16:creationId xmlns:a16="http://schemas.microsoft.com/office/drawing/2014/main" id="{0DEB21B5-9CF0-B74B-9C36-3BF9EA060945}"/>
                </a:ext>
              </a:extLst>
            </p:cNvPr>
            <p:cNvSpPr txBox="1">
              <a:spLocks noChangeArrowheads="1"/>
            </p:cNvSpPr>
            <p:nvPr/>
          </p:nvSpPr>
          <p:spPr bwMode="auto">
            <a:xfrm>
              <a:off x="1447" y="413"/>
              <a:ext cx="274" cy="25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R</a:t>
              </a:r>
              <a:r>
                <a:rPr lang="en-US" altLang="en-US" sz="2000" b="0" baseline="-25000" dirty="0">
                  <a:latin typeface="Gill Sans" charset="0"/>
                  <a:ea typeface="Gill Sans" charset="0"/>
                  <a:cs typeface="Gill Sans" charset="0"/>
                </a:rPr>
                <a:t>2</a:t>
              </a:r>
              <a:endParaRPr lang="en-US" altLang="en-US" sz="2000" b="0" dirty="0">
                <a:latin typeface="Gill Sans" charset="0"/>
                <a:ea typeface="Gill Sans" charset="0"/>
                <a:cs typeface="Gill Sans" charset="0"/>
              </a:endParaRPr>
            </a:p>
          </p:txBody>
        </p:sp>
      </p:grpSp>
      <p:grpSp>
        <p:nvGrpSpPr>
          <p:cNvPr id="14" name="Group 142">
            <a:extLst>
              <a:ext uri="{FF2B5EF4-FFF2-40B4-BE49-F238E27FC236}">
                <a16:creationId xmlns:a16="http://schemas.microsoft.com/office/drawing/2014/main" id="{57EFEF6A-FB81-3E41-925C-12F1169E1711}"/>
              </a:ext>
            </a:extLst>
          </p:cNvPr>
          <p:cNvGrpSpPr>
            <a:grpSpLocks/>
          </p:cNvGrpSpPr>
          <p:nvPr/>
        </p:nvGrpSpPr>
        <p:grpSpPr bwMode="auto">
          <a:xfrm>
            <a:off x="4123983" y="5311474"/>
            <a:ext cx="595313" cy="1069975"/>
            <a:chOff x="672" y="2112"/>
            <a:chExt cx="384" cy="690"/>
          </a:xfrm>
        </p:grpSpPr>
        <p:grpSp>
          <p:nvGrpSpPr>
            <p:cNvPr id="29" name="Group 143">
              <a:extLst>
                <a:ext uri="{FF2B5EF4-FFF2-40B4-BE49-F238E27FC236}">
                  <a16:creationId xmlns:a16="http://schemas.microsoft.com/office/drawing/2014/main" id="{FCD81AFC-988D-5E44-801A-3499F84F63FE}"/>
                </a:ext>
              </a:extLst>
            </p:cNvPr>
            <p:cNvGrpSpPr>
              <a:grpSpLocks/>
            </p:cNvGrpSpPr>
            <p:nvPr/>
          </p:nvGrpSpPr>
          <p:grpSpPr bwMode="auto">
            <a:xfrm>
              <a:off x="672" y="2112"/>
              <a:ext cx="384" cy="432"/>
              <a:chOff x="672" y="2064"/>
              <a:chExt cx="384" cy="432"/>
            </a:xfrm>
          </p:grpSpPr>
          <p:sp>
            <p:nvSpPr>
              <p:cNvPr id="31" name="Rectangle 144">
                <a:extLst>
                  <a:ext uri="{FF2B5EF4-FFF2-40B4-BE49-F238E27FC236}">
                    <a16:creationId xmlns:a16="http://schemas.microsoft.com/office/drawing/2014/main" id="{22C8277C-7F56-1042-B6FD-625CD3283969}"/>
                  </a:ext>
                </a:extLst>
              </p:cNvPr>
              <p:cNvSpPr>
                <a:spLocks noChangeArrowheads="1"/>
              </p:cNvSpPr>
              <p:nvPr/>
            </p:nvSpPr>
            <p:spPr bwMode="auto">
              <a:xfrm>
                <a:off x="672" y="2064"/>
                <a:ext cx="384" cy="432"/>
              </a:xfrm>
              <a:prstGeom prst="rect">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dirty="0">
                  <a:latin typeface="Gill Sans" charset="0"/>
                  <a:ea typeface="Gill Sans" charset="0"/>
                  <a:cs typeface="Gill Sans" charset="0"/>
                </a:endParaRPr>
              </a:p>
            </p:txBody>
          </p:sp>
          <p:sp>
            <p:nvSpPr>
              <p:cNvPr id="32" name="Oval 145">
                <a:extLst>
                  <a:ext uri="{FF2B5EF4-FFF2-40B4-BE49-F238E27FC236}">
                    <a16:creationId xmlns:a16="http://schemas.microsoft.com/office/drawing/2014/main" id="{9F04C4D8-7842-324D-AEC2-31351BEFA3F5}"/>
                  </a:ext>
                </a:extLst>
              </p:cNvPr>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sp>
            <p:nvSpPr>
              <p:cNvPr id="33" name="Oval 146">
                <a:extLst>
                  <a:ext uri="{FF2B5EF4-FFF2-40B4-BE49-F238E27FC236}">
                    <a16:creationId xmlns:a16="http://schemas.microsoft.com/office/drawing/2014/main" id="{1391F175-6A6B-8A4B-8027-ACFDFC666622}"/>
                  </a:ext>
                </a:extLst>
              </p:cNvPr>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grpSp>
        <p:sp>
          <p:nvSpPr>
            <p:cNvPr id="30" name="Text Box 147">
              <a:extLst>
                <a:ext uri="{FF2B5EF4-FFF2-40B4-BE49-F238E27FC236}">
                  <a16:creationId xmlns:a16="http://schemas.microsoft.com/office/drawing/2014/main" id="{397056A3-8684-E442-BE5C-DD4432582367}"/>
                </a:ext>
              </a:extLst>
            </p:cNvPr>
            <p:cNvSpPr txBox="1">
              <a:spLocks noChangeArrowheads="1"/>
            </p:cNvSpPr>
            <p:nvPr/>
          </p:nvSpPr>
          <p:spPr bwMode="auto">
            <a:xfrm>
              <a:off x="727" y="2544"/>
              <a:ext cx="274" cy="25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a:latin typeface="Gill Sans" charset="0"/>
                  <a:ea typeface="Gill Sans" charset="0"/>
                  <a:cs typeface="Gill Sans" charset="0"/>
                </a:rPr>
                <a:t>R</a:t>
              </a:r>
              <a:r>
                <a:rPr lang="en-US" altLang="en-US" sz="2000" b="0" baseline="-25000">
                  <a:latin typeface="Gill Sans" charset="0"/>
                  <a:ea typeface="Gill Sans" charset="0"/>
                  <a:cs typeface="Gill Sans" charset="0"/>
                </a:rPr>
                <a:t>3</a:t>
              </a:r>
              <a:endParaRPr lang="en-US" altLang="en-US" sz="2000" b="0">
                <a:latin typeface="Gill Sans" charset="0"/>
                <a:ea typeface="Gill Sans" charset="0"/>
                <a:cs typeface="Gill Sans" charset="0"/>
              </a:endParaRPr>
            </a:p>
          </p:txBody>
        </p:sp>
      </p:grpSp>
      <p:sp>
        <p:nvSpPr>
          <p:cNvPr id="16" name="Line 155">
            <a:extLst>
              <a:ext uri="{FF2B5EF4-FFF2-40B4-BE49-F238E27FC236}">
                <a16:creationId xmlns:a16="http://schemas.microsoft.com/office/drawing/2014/main" id="{955C8A94-3F88-BB4C-9D16-2BD493DF9D32}"/>
              </a:ext>
            </a:extLst>
          </p:cNvPr>
          <p:cNvSpPr>
            <a:spLocks noChangeShapeType="1"/>
          </p:cNvSpPr>
          <p:nvPr/>
        </p:nvSpPr>
        <p:spPr bwMode="auto">
          <a:xfrm flipV="1">
            <a:off x="3974758" y="3971624"/>
            <a:ext cx="223838" cy="371475"/>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17" name="Line 156">
            <a:extLst>
              <a:ext uri="{FF2B5EF4-FFF2-40B4-BE49-F238E27FC236}">
                <a16:creationId xmlns:a16="http://schemas.microsoft.com/office/drawing/2014/main" id="{80F252B2-8357-C54E-8DD3-F8221C1FC5F9}"/>
              </a:ext>
            </a:extLst>
          </p:cNvPr>
          <p:cNvSpPr>
            <a:spLocks noChangeShapeType="1"/>
          </p:cNvSpPr>
          <p:nvPr/>
        </p:nvSpPr>
        <p:spPr bwMode="auto">
          <a:xfrm>
            <a:off x="4211296" y="3720799"/>
            <a:ext cx="517525" cy="644525"/>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18" name="Line 157">
            <a:extLst>
              <a:ext uri="{FF2B5EF4-FFF2-40B4-BE49-F238E27FC236}">
                <a16:creationId xmlns:a16="http://schemas.microsoft.com/office/drawing/2014/main" id="{C54BC951-1AC0-254E-9132-E3A9B378D889}"/>
              </a:ext>
            </a:extLst>
          </p:cNvPr>
          <p:cNvSpPr>
            <a:spLocks noChangeShapeType="1"/>
          </p:cNvSpPr>
          <p:nvPr/>
        </p:nvSpPr>
        <p:spPr bwMode="auto">
          <a:xfrm flipV="1">
            <a:off x="5044733" y="3995437"/>
            <a:ext cx="234950" cy="39211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19" name="Line 158">
            <a:extLst>
              <a:ext uri="{FF2B5EF4-FFF2-40B4-BE49-F238E27FC236}">
                <a16:creationId xmlns:a16="http://schemas.microsoft.com/office/drawing/2014/main" id="{2B1A3185-1B59-1743-A620-3EA9876A2416}"/>
              </a:ext>
            </a:extLst>
          </p:cNvPr>
          <p:cNvSpPr>
            <a:spLocks noChangeShapeType="1"/>
          </p:cNvSpPr>
          <p:nvPr/>
        </p:nvSpPr>
        <p:spPr bwMode="auto">
          <a:xfrm>
            <a:off x="5322546" y="3723974"/>
            <a:ext cx="363538" cy="619125"/>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20" name="Line 159">
            <a:extLst>
              <a:ext uri="{FF2B5EF4-FFF2-40B4-BE49-F238E27FC236}">
                <a16:creationId xmlns:a16="http://schemas.microsoft.com/office/drawing/2014/main" id="{A65C21C5-8C24-7D43-8103-E480F7F56762}"/>
              </a:ext>
            </a:extLst>
          </p:cNvPr>
          <p:cNvSpPr>
            <a:spLocks noChangeShapeType="1"/>
          </p:cNvSpPr>
          <p:nvPr/>
        </p:nvSpPr>
        <p:spPr bwMode="auto">
          <a:xfrm flipH="1" flipV="1">
            <a:off x="4000158" y="4928887"/>
            <a:ext cx="414338" cy="576263"/>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21" name="Line 160">
            <a:extLst>
              <a:ext uri="{FF2B5EF4-FFF2-40B4-BE49-F238E27FC236}">
                <a16:creationId xmlns:a16="http://schemas.microsoft.com/office/drawing/2014/main" id="{63571315-34A8-6948-BE94-238532F6E555}"/>
              </a:ext>
            </a:extLst>
          </p:cNvPr>
          <p:cNvSpPr>
            <a:spLocks noChangeShapeType="1"/>
          </p:cNvSpPr>
          <p:nvPr/>
        </p:nvSpPr>
        <p:spPr bwMode="auto">
          <a:xfrm flipV="1">
            <a:off x="4424021" y="4935237"/>
            <a:ext cx="374650" cy="81280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22" name="Line 195">
            <a:extLst>
              <a:ext uri="{FF2B5EF4-FFF2-40B4-BE49-F238E27FC236}">
                <a16:creationId xmlns:a16="http://schemas.microsoft.com/office/drawing/2014/main" id="{BEADD49A-9AF3-4147-988E-C072A198A2BD}"/>
              </a:ext>
            </a:extLst>
          </p:cNvPr>
          <p:cNvSpPr>
            <a:spLocks noChangeShapeType="1"/>
          </p:cNvSpPr>
          <p:nvPr/>
        </p:nvSpPr>
        <p:spPr bwMode="auto">
          <a:xfrm flipH="1">
            <a:off x="4730408" y="4852687"/>
            <a:ext cx="801688" cy="650875"/>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43" name="Oval 129">
            <a:extLst>
              <a:ext uri="{FF2B5EF4-FFF2-40B4-BE49-F238E27FC236}">
                <a16:creationId xmlns:a16="http://schemas.microsoft.com/office/drawing/2014/main" id="{01DFC0BD-1F22-D144-8790-0FF30620873E}"/>
              </a:ext>
            </a:extLst>
          </p:cNvPr>
          <p:cNvSpPr>
            <a:spLocks noChangeArrowheads="1"/>
          </p:cNvSpPr>
          <p:nvPr/>
        </p:nvSpPr>
        <p:spPr bwMode="auto">
          <a:xfrm>
            <a:off x="2780103" y="4343099"/>
            <a:ext cx="595313" cy="595313"/>
          </a:xfrm>
          <a:prstGeom prst="ellipse">
            <a:avLst/>
          </a:prstGeom>
          <a:ln>
            <a:headEnd/>
            <a:tailEn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a:latin typeface="Gill Sans" charset="0"/>
                <a:ea typeface="Gill Sans" charset="0"/>
                <a:cs typeface="Gill Sans" charset="0"/>
              </a:rPr>
              <a:t>T</a:t>
            </a:r>
            <a:r>
              <a:rPr lang="en-US" altLang="en-US" sz="2000" b="0" baseline="-25000">
                <a:latin typeface="Gill Sans" charset="0"/>
                <a:ea typeface="Gill Sans" charset="0"/>
                <a:cs typeface="Gill Sans" charset="0"/>
              </a:rPr>
              <a:t>1</a:t>
            </a:r>
            <a:endParaRPr lang="en-US" altLang="en-US" sz="2000" b="0">
              <a:latin typeface="Gill Sans" charset="0"/>
              <a:ea typeface="Gill Sans" charset="0"/>
              <a:cs typeface="Gill Sans" charset="0"/>
            </a:endParaRPr>
          </a:p>
        </p:txBody>
      </p:sp>
      <p:sp>
        <p:nvSpPr>
          <p:cNvPr id="45" name="Line 155">
            <a:extLst>
              <a:ext uri="{FF2B5EF4-FFF2-40B4-BE49-F238E27FC236}">
                <a16:creationId xmlns:a16="http://schemas.microsoft.com/office/drawing/2014/main" id="{07788BD8-13B4-4540-B62B-A66E37F0DE46}"/>
              </a:ext>
            </a:extLst>
          </p:cNvPr>
          <p:cNvSpPr>
            <a:spLocks noChangeShapeType="1"/>
          </p:cNvSpPr>
          <p:nvPr/>
        </p:nvSpPr>
        <p:spPr bwMode="auto">
          <a:xfrm flipH="1">
            <a:off x="3231807" y="3696986"/>
            <a:ext cx="966787" cy="69986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46" name="Line 155">
            <a:extLst>
              <a:ext uri="{FF2B5EF4-FFF2-40B4-BE49-F238E27FC236}">
                <a16:creationId xmlns:a16="http://schemas.microsoft.com/office/drawing/2014/main" id="{95F8F1CB-6C80-2C4A-8F1F-7614DE971369}"/>
              </a:ext>
            </a:extLst>
          </p:cNvPr>
          <p:cNvSpPr>
            <a:spLocks noChangeShapeType="1"/>
          </p:cNvSpPr>
          <p:nvPr/>
        </p:nvSpPr>
        <p:spPr bwMode="auto">
          <a:xfrm flipH="1" flipV="1">
            <a:off x="3231807" y="4928886"/>
            <a:ext cx="1179936" cy="81915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Tree>
    <p:extLst>
      <p:ext uri="{BB962C8B-B14F-4D97-AF65-F5344CB8AC3E}">
        <p14:creationId xmlns:p14="http://schemas.microsoft.com/office/powerpoint/2010/main" val="422953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P spid="17" grpId="0" animBg="1"/>
      <p:bldP spid="18" grpId="0" animBg="1"/>
      <p:bldP spid="19" grpId="0" animBg="1"/>
      <p:bldP spid="20" grpId="0" animBg="1"/>
      <p:bldP spid="21" grpId="0" animBg="1"/>
      <p:bldP spid="22" grpId="0" animBg="1"/>
      <p:bldP spid="43" grpId="0" animBg="1"/>
      <p:bldP spid="45" grpId="0" animBg="1"/>
      <p:bldP spid="45" grpId="1" animBg="1"/>
      <p:bldP spid="46" grpId="0" animBg="1"/>
      <p:bldP spid="46"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ko-KR"/>
              <a:t>Methods for Handling Deadlocks</a:t>
            </a:r>
          </a:p>
        </p:txBody>
      </p:sp>
      <p:sp>
        <p:nvSpPr>
          <p:cNvPr id="33795" name="Rectangle 3"/>
          <p:cNvSpPr>
            <a:spLocks noGrp="1" noChangeArrowheads="1"/>
          </p:cNvSpPr>
          <p:nvPr>
            <p:ph type="body" idx="1"/>
          </p:nvPr>
        </p:nvSpPr>
        <p:spPr/>
        <p:txBody>
          <a:bodyPr/>
          <a:lstStyle/>
          <a:p>
            <a:pPr>
              <a:lnSpc>
                <a:spcPct val="84000"/>
              </a:lnSpc>
            </a:pPr>
            <a:r>
              <a:rPr lang="en-US" altLang="ko-KR" sz="2000" dirty="0"/>
              <a:t>Ignore problem and pretend </a:t>
            </a:r>
            <a:br>
              <a:rPr lang="en-US" altLang="ko-KR" sz="2000" dirty="0"/>
            </a:br>
            <a:r>
              <a:rPr lang="en-US" altLang="ko-KR" sz="2000" dirty="0"/>
              <a:t>deadlocks never occur</a:t>
            </a:r>
          </a:p>
          <a:p>
            <a:pPr lvl="1">
              <a:lnSpc>
                <a:spcPct val="84000"/>
              </a:lnSpc>
            </a:pPr>
            <a:r>
              <a:rPr lang="en-US" altLang="ko-KR" sz="1800" dirty="0"/>
              <a:t>Used by most operating systems, </a:t>
            </a:r>
            <a:br>
              <a:rPr lang="en-US" altLang="ko-KR" sz="1800" dirty="0"/>
            </a:br>
            <a:r>
              <a:rPr lang="en-US" altLang="ko-KR" sz="1800" dirty="0"/>
              <a:t>including UNIX</a:t>
            </a:r>
          </a:p>
          <a:p>
            <a:pPr>
              <a:lnSpc>
                <a:spcPct val="84000"/>
              </a:lnSpc>
            </a:pPr>
            <a:endParaRPr lang="en-US" altLang="ko-KR" sz="2000" dirty="0"/>
          </a:p>
          <a:p>
            <a:pPr>
              <a:lnSpc>
                <a:spcPct val="84000"/>
              </a:lnSpc>
            </a:pPr>
            <a:endParaRPr lang="en-US" altLang="ko-KR" sz="2000" dirty="0"/>
          </a:p>
          <a:p>
            <a:pPr>
              <a:lnSpc>
                <a:spcPct val="84000"/>
              </a:lnSpc>
            </a:pPr>
            <a:r>
              <a:rPr lang="en-US" altLang="ko-KR" sz="2000" dirty="0"/>
              <a:t>Allow system to enter deadlock </a:t>
            </a:r>
            <a:br>
              <a:rPr lang="en-US" altLang="ko-KR" sz="2000" dirty="0"/>
            </a:br>
            <a:r>
              <a:rPr lang="en-US" altLang="ko-KR" sz="2000" dirty="0"/>
              <a:t>and then recover</a:t>
            </a:r>
          </a:p>
          <a:p>
            <a:pPr lvl="1">
              <a:lnSpc>
                <a:spcPct val="84000"/>
              </a:lnSpc>
            </a:pPr>
            <a:r>
              <a:rPr lang="en-US" altLang="ko-KR" sz="1800" dirty="0"/>
              <a:t>Requires </a:t>
            </a:r>
            <a:r>
              <a:rPr lang="en-US" altLang="ko-KR" sz="1800" dirty="0">
                <a:solidFill>
                  <a:srgbClr val="FF0000"/>
                </a:solidFill>
              </a:rPr>
              <a:t>deadlock-detection</a:t>
            </a:r>
            <a:r>
              <a:rPr lang="en-US" altLang="ko-KR" sz="1800" dirty="0"/>
              <a:t> and </a:t>
            </a:r>
            <a:r>
              <a:rPr lang="en-US" altLang="ko-KR" sz="1800" dirty="0">
                <a:solidFill>
                  <a:srgbClr val="FF0000"/>
                </a:solidFill>
              </a:rPr>
              <a:t>deadlock-recovery</a:t>
            </a:r>
            <a:r>
              <a:rPr lang="en-US" altLang="ko-KR" sz="1800" dirty="0"/>
              <a:t> algorithms</a:t>
            </a:r>
          </a:p>
          <a:p>
            <a:pPr>
              <a:lnSpc>
                <a:spcPct val="84000"/>
              </a:lnSpc>
            </a:pPr>
            <a:endParaRPr lang="en-US" altLang="ko-KR" sz="2000" dirty="0"/>
          </a:p>
          <a:p>
            <a:pPr>
              <a:lnSpc>
                <a:spcPct val="84000"/>
              </a:lnSpc>
            </a:pPr>
            <a:endParaRPr lang="en-US" altLang="ko-KR" sz="2000" dirty="0"/>
          </a:p>
          <a:p>
            <a:pPr>
              <a:lnSpc>
                <a:spcPct val="84000"/>
              </a:lnSpc>
            </a:pPr>
            <a:r>
              <a:rPr lang="en-US" altLang="ko-KR" sz="2000" dirty="0"/>
              <a:t>Ensure that system will never enter deadlock</a:t>
            </a:r>
          </a:p>
          <a:p>
            <a:pPr lvl="1">
              <a:lnSpc>
                <a:spcPct val="84000"/>
              </a:lnSpc>
            </a:pPr>
            <a:r>
              <a:rPr lang="en-US" altLang="ko-KR" sz="1800" dirty="0"/>
              <a:t>Need to monitor all resource acquisitions</a:t>
            </a:r>
          </a:p>
          <a:p>
            <a:pPr lvl="1">
              <a:lnSpc>
                <a:spcPct val="84000"/>
              </a:lnSpc>
            </a:pPr>
            <a:r>
              <a:rPr lang="en-US" altLang="ko-KR" sz="1800" dirty="0"/>
              <a:t>Selectively deny those that might lead to deadlock</a:t>
            </a:r>
          </a:p>
          <a:p>
            <a:pPr marL="914400" lvl="2" indent="0">
              <a:lnSpc>
                <a:spcPct val="84000"/>
              </a:lnSpc>
              <a:buNone/>
            </a:pPr>
            <a:endParaRPr lang="en-US" altLang="ko-KR" sz="1400" dirty="0"/>
          </a:p>
        </p:txBody>
      </p:sp>
      <p:pic>
        <p:nvPicPr>
          <p:cNvPr id="2050" name="Picture 2" descr="Image result for nothing here to see meme gif">
            <a:extLst>
              <a:ext uri="{FF2B5EF4-FFF2-40B4-BE49-F238E27FC236}">
                <a16:creationId xmlns:a16="http://schemas.microsoft.com/office/drawing/2014/main" id="{B1D0A60C-5BCB-FB40-8044-A13E9FDD79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50248" y="1567714"/>
            <a:ext cx="3441033" cy="194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52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79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795">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7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324E-43A2-054A-954C-26361A4573D6}"/>
              </a:ext>
            </a:extLst>
          </p:cNvPr>
          <p:cNvSpPr>
            <a:spLocks noGrp="1"/>
          </p:cNvSpPr>
          <p:nvPr>
            <p:ph type="title"/>
          </p:nvPr>
        </p:nvSpPr>
        <p:spPr/>
        <p:txBody>
          <a:bodyPr/>
          <a:lstStyle/>
          <a:p>
            <a:r>
              <a:rPr lang="en-US" dirty="0"/>
              <a:t>Deadlock Detection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3455FE0-D835-6340-8BA4-96CE975B847D}"/>
                  </a:ext>
                </a:extLst>
              </p:cNvPr>
              <p:cNvSpPr txBox="1"/>
              <p:nvPr/>
            </p:nvSpPr>
            <p:spPr>
              <a:xfrm>
                <a:off x="1827213" y="2857007"/>
                <a:ext cx="183197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𝐶</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e>
                                  </m:mr>
                                </m:m>
                              </m:e>
                            </m:mr>
                          </m:m>
                        </m:e>
                      </m:d>
                    </m:oMath>
                  </m:oMathPara>
                </a14:m>
                <a:endParaRPr lang="en-US" dirty="0"/>
              </a:p>
            </p:txBody>
          </p:sp>
        </mc:Choice>
        <mc:Fallback>
          <p:sp>
            <p:nvSpPr>
              <p:cNvPr id="4" name="TextBox 3">
                <a:extLst>
                  <a:ext uri="{FF2B5EF4-FFF2-40B4-BE49-F238E27FC236}">
                    <a16:creationId xmlns:a16="http://schemas.microsoft.com/office/drawing/2014/main" id="{93455FE0-D835-6340-8BA4-96CE975B847D}"/>
                  </a:ext>
                </a:extLst>
              </p:cNvPr>
              <p:cNvSpPr txBox="1">
                <a:spLocks noRot="1" noChangeAspect="1" noMove="1" noResize="1" noEditPoints="1" noAdjustHandles="1" noChangeArrowheads="1" noChangeShapeType="1" noTextEdit="1"/>
              </p:cNvSpPr>
              <p:nvPr/>
            </p:nvSpPr>
            <p:spPr>
              <a:xfrm>
                <a:off x="1827213" y="2857007"/>
                <a:ext cx="1831975" cy="276999"/>
              </a:xfrm>
              <a:prstGeom prst="rect">
                <a:avLst/>
              </a:prstGeom>
              <a:blipFill>
                <a:blip r:embed="rId2"/>
                <a:stretch>
                  <a:fillRect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EC26DB6-E35D-C64E-8CA1-31CD728E09F9}"/>
              </a:ext>
            </a:extLst>
          </p:cNvPr>
          <p:cNvSpPr txBox="1"/>
          <p:nvPr/>
        </p:nvSpPr>
        <p:spPr>
          <a:xfrm>
            <a:off x="1732218" y="2231365"/>
            <a:ext cx="2021964"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Resource capacities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0A96440-B150-174B-B132-A0F4E31BB8A2}"/>
                  </a:ext>
                </a:extLst>
              </p:cNvPr>
              <p:cNvSpPr txBox="1"/>
              <p:nvPr/>
            </p:nvSpPr>
            <p:spPr>
              <a:xfrm>
                <a:off x="5507511" y="2857007"/>
                <a:ext cx="178657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𝐹</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𝑚</m:t>
                                          </m:r>
                                        </m:sub>
                                      </m:sSub>
                                    </m:e>
                                  </m:mr>
                                </m:m>
                              </m:e>
                            </m:mr>
                          </m:m>
                        </m:e>
                      </m:d>
                    </m:oMath>
                  </m:oMathPara>
                </a14:m>
                <a:endParaRPr lang="en-US" dirty="0"/>
              </a:p>
            </p:txBody>
          </p:sp>
        </mc:Choice>
        <mc:Fallback>
          <p:sp>
            <p:nvSpPr>
              <p:cNvPr id="6" name="TextBox 5">
                <a:extLst>
                  <a:ext uri="{FF2B5EF4-FFF2-40B4-BE49-F238E27FC236}">
                    <a16:creationId xmlns:a16="http://schemas.microsoft.com/office/drawing/2014/main" id="{40A96440-B150-174B-B132-A0F4E31BB8A2}"/>
                  </a:ext>
                </a:extLst>
              </p:cNvPr>
              <p:cNvSpPr txBox="1">
                <a:spLocks noRot="1" noChangeAspect="1" noMove="1" noResize="1" noEditPoints="1" noAdjustHandles="1" noChangeArrowheads="1" noChangeShapeType="1" noTextEdit="1"/>
              </p:cNvSpPr>
              <p:nvPr/>
            </p:nvSpPr>
            <p:spPr>
              <a:xfrm>
                <a:off x="5507511" y="2857007"/>
                <a:ext cx="1786579" cy="276999"/>
              </a:xfrm>
              <a:prstGeom prst="rect">
                <a:avLst/>
              </a:prstGeom>
              <a:blipFill>
                <a:blip r:embed="rId3"/>
                <a:stretch>
                  <a:fillRect b="-1363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71406C8-6AEE-704F-8EBD-86A1CD1AA7AA}"/>
              </a:ext>
            </a:extLst>
          </p:cNvPr>
          <p:cNvSpPr txBox="1"/>
          <p:nvPr/>
        </p:nvSpPr>
        <p:spPr>
          <a:xfrm>
            <a:off x="5640015" y="2231365"/>
            <a:ext cx="1521571"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Free resources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536F4C2-51BC-4840-97DF-B445316DDC0C}"/>
                  </a:ext>
                </a:extLst>
              </p:cNvPr>
              <p:cNvSpPr txBox="1"/>
              <p:nvPr/>
            </p:nvSpPr>
            <p:spPr>
              <a:xfrm>
                <a:off x="1555023" y="4224959"/>
                <a:ext cx="2376355" cy="111248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𝐴</m:t>
                                                      </m:r>
                                                    </m:e>
                                                    <m:sub>
                                                      <m:r>
                                                        <m:rPr>
                                                          <m:brk m:alnAt="7"/>
                                                        </m:rPr>
                                                        <a:rPr lang="en-US" b="0" i="1" smtClean="0">
                                                          <a:latin typeface="Cambria Math" panose="02040503050406030204" pitchFamily="18" charset="0"/>
                                                        </a:rPr>
                                                        <m:t>1,1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r>
                                                        <a:rPr lang="en-US" b="0" i="1" smtClean="0">
                                                          <a:latin typeface="Cambria Math" panose="02040503050406030204" pitchFamily="18" charset="0"/>
                                                        </a:rPr>
                                                        <m:t>𝑚</m:t>
                                                      </m:r>
                                                    </m:sub>
                                                  </m:sSub>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𝐴</m:t>
                                                      </m:r>
                                                    </m:e>
                                                    <m:sub>
                                                      <m:r>
                                                        <m:rPr>
                                                          <m:brk m:alnAt="7"/>
                                                        </m:rPr>
                                                        <a:rPr lang="en-US" b="0" i="1" smtClean="0">
                                                          <a:latin typeface="Cambria Math" panose="02040503050406030204" pitchFamily="18" charset="0"/>
                                                        </a:rPr>
                                                        <m:t>2,1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r>
                                                        <a:rPr lang="en-US" b="0" i="1" smtClean="0">
                                                          <a:latin typeface="Cambria Math" panose="02040503050406030204" pitchFamily="18" charset="0"/>
                                                        </a:rPr>
                                                        <m:t>𝑚</m:t>
                                                      </m:r>
                                                    </m:sub>
                                                  </m:sSub>
                                                </m:e>
                                              </m:mr>
                                            </m:m>
                                          </m:e>
                                        </m:mr>
                                      </m:m>
                                    </m:e>
                                  </m:mr>
                                </m:m>
                              </m:e>
                            </m:m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r>
                                                    <m:rPr>
                                                      <m:brk m:alnAt="7"/>
                                                    </m:rPr>
                                                    <a:rPr lang="en-US"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e>
                                            <m:r>
                                              <a:rPr lang="en-US" b="0" i="1" smtClean="0">
                                                <a:latin typeface="Cambria Math" panose="02040503050406030204" pitchFamily="18" charset="0"/>
                                              </a:rPr>
                                              <m:t>  </m:t>
                                            </m:r>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𝐴</m:t>
                                                      </m:r>
                                                    </m:e>
                                                    <m:sub>
                                                      <m:r>
                                                        <m:rPr>
                                                          <m:brk m:alnAt="7"/>
                                                        </m:rPr>
                                                        <a:rPr lang="en-US" b="0" i="1" smtClean="0">
                                                          <a:latin typeface="Cambria Math" panose="02040503050406030204" pitchFamily="18" charset="0"/>
                                                        </a:rPr>
                                                        <m:t>𝑛</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r>
                                                        <a:rPr lang="en-US" b="0" i="1" smtClean="0">
                                                          <a:latin typeface="Cambria Math" panose="02040503050406030204" pitchFamily="18" charset="0"/>
                                                        </a:rPr>
                                                        <m:t>,2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mr>
                                            </m:m>
                                          </m:e>
                                        </m:mr>
                                      </m:m>
                                    </m:e>
                                  </m:mr>
                                </m:m>
                              </m:e>
                            </m:mr>
                          </m:m>
                        </m:e>
                      </m:d>
                    </m:oMath>
                  </m:oMathPara>
                </a14:m>
                <a:endParaRPr lang="en-US" dirty="0"/>
              </a:p>
            </p:txBody>
          </p:sp>
        </mc:Choice>
        <mc:Fallback>
          <p:sp>
            <p:nvSpPr>
              <p:cNvPr id="10" name="TextBox 9">
                <a:extLst>
                  <a:ext uri="{FF2B5EF4-FFF2-40B4-BE49-F238E27FC236}">
                    <a16:creationId xmlns:a16="http://schemas.microsoft.com/office/drawing/2014/main" id="{E536F4C2-51BC-4840-97DF-B445316DDC0C}"/>
                  </a:ext>
                </a:extLst>
              </p:cNvPr>
              <p:cNvSpPr txBox="1">
                <a:spLocks noRot="1" noChangeAspect="1" noMove="1" noResize="1" noEditPoints="1" noAdjustHandles="1" noChangeArrowheads="1" noChangeShapeType="1" noTextEdit="1"/>
              </p:cNvSpPr>
              <p:nvPr/>
            </p:nvSpPr>
            <p:spPr>
              <a:xfrm>
                <a:off x="1555023" y="4224959"/>
                <a:ext cx="2376355" cy="1112484"/>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C73A0AB-4482-9F47-B146-3CF03A92E4C8}"/>
              </a:ext>
            </a:extLst>
          </p:cNvPr>
          <p:cNvSpPr txBox="1"/>
          <p:nvPr/>
        </p:nvSpPr>
        <p:spPr>
          <a:xfrm>
            <a:off x="1726736" y="3599317"/>
            <a:ext cx="2032929"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Resource allocations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580DAA4-2C83-0D4A-A9C5-7BF1B911C908}"/>
                  </a:ext>
                </a:extLst>
              </p:cNvPr>
              <p:cNvSpPr txBox="1"/>
              <p:nvPr/>
            </p:nvSpPr>
            <p:spPr>
              <a:xfrm>
                <a:off x="5212623" y="4224959"/>
                <a:ext cx="2376355" cy="111248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m:rPr>
                                                          <m:brk m:alnAt="7"/>
                                                        </m:rPr>
                                                        <a:rPr lang="en-US" b="0" i="1" smtClean="0">
                                                          <a:latin typeface="Cambria Math" panose="02040503050406030204" pitchFamily="18" charset="0"/>
                                                        </a:rPr>
                                                        <m:t>1,1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r>
                                                        <a:rPr lang="en-US" b="0" i="1" smtClean="0">
                                                          <a:latin typeface="Cambria Math" panose="02040503050406030204" pitchFamily="18" charset="0"/>
                                                        </a:rPr>
                                                        <m:t>𝑚</m:t>
                                                      </m:r>
                                                    </m:sub>
                                                  </m:sSub>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m:rPr>
                                                          <m:brk m:alnAt="7"/>
                                                        </m:rPr>
                                                        <a:rPr lang="en-US" b="0" i="1" smtClean="0">
                                                          <a:latin typeface="Cambria Math" panose="02040503050406030204" pitchFamily="18" charset="0"/>
                                                        </a:rPr>
                                                        <m:t>2,1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r>
                                                        <a:rPr lang="en-US" b="0" i="1" smtClean="0">
                                                          <a:latin typeface="Cambria Math" panose="02040503050406030204" pitchFamily="18" charset="0"/>
                                                        </a:rPr>
                                                        <m:t>𝑚</m:t>
                                                      </m:r>
                                                    </m:sub>
                                                  </m:sSub>
                                                </m:e>
                                              </m:mr>
                                            </m:m>
                                          </m:e>
                                        </m:mr>
                                      </m:m>
                                    </m:e>
                                  </m:mr>
                                </m:m>
                              </m:e>
                            </m:m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r>
                                                    <m:rPr>
                                                      <m:brk m:alnAt="7"/>
                                                    </m:rPr>
                                                    <a:rPr lang="en-US"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e>
                                            <m:r>
                                              <a:rPr lang="en-US" b="0" i="1" smtClean="0">
                                                <a:latin typeface="Cambria Math" panose="02040503050406030204" pitchFamily="18" charset="0"/>
                                              </a:rPr>
                                              <m:t>  </m:t>
                                            </m:r>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m:rPr>
                                                          <m:brk m:alnAt="7"/>
                                                        </m:rPr>
                                                        <a:rPr lang="en-US" b="0" i="1" smtClean="0">
                                                          <a:latin typeface="Cambria Math" panose="02040503050406030204" pitchFamily="18" charset="0"/>
                                                        </a:rPr>
                                                        <m:t>𝑛</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m:t>
                                                      </m:r>
                                                      <m:r>
                                                        <a:rPr lang="en-US" b="0" i="1" smtClean="0">
                                                          <a:latin typeface="Cambria Math" panose="02040503050406030204" pitchFamily="18" charset="0"/>
                                                        </a:rPr>
                                                        <m:t>,2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mr>
                                            </m:m>
                                          </m:e>
                                        </m:mr>
                                      </m:m>
                                    </m:e>
                                  </m:mr>
                                </m:m>
                              </m:e>
                            </m:mr>
                          </m:m>
                        </m:e>
                      </m:d>
                    </m:oMath>
                  </m:oMathPara>
                </a14:m>
                <a:endParaRPr lang="en-US" dirty="0"/>
              </a:p>
            </p:txBody>
          </p:sp>
        </mc:Choice>
        <mc:Fallback>
          <p:sp>
            <p:nvSpPr>
              <p:cNvPr id="12" name="TextBox 11">
                <a:extLst>
                  <a:ext uri="{FF2B5EF4-FFF2-40B4-BE49-F238E27FC236}">
                    <a16:creationId xmlns:a16="http://schemas.microsoft.com/office/drawing/2014/main" id="{B580DAA4-2C83-0D4A-A9C5-7BF1B911C908}"/>
                  </a:ext>
                </a:extLst>
              </p:cNvPr>
              <p:cNvSpPr txBox="1">
                <a:spLocks noRot="1" noChangeAspect="1" noMove="1" noResize="1" noEditPoints="1" noAdjustHandles="1" noChangeArrowheads="1" noChangeShapeType="1" noTextEdit="1"/>
              </p:cNvSpPr>
              <p:nvPr/>
            </p:nvSpPr>
            <p:spPr>
              <a:xfrm>
                <a:off x="5212623" y="4224959"/>
                <a:ext cx="2376355" cy="1112484"/>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43EF9C3-12BF-AF46-8E0C-3428A54CD49D}"/>
              </a:ext>
            </a:extLst>
          </p:cNvPr>
          <p:cNvSpPr txBox="1"/>
          <p:nvPr/>
        </p:nvSpPr>
        <p:spPr>
          <a:xfrm>
            <a:off x="5471700" y="3599317"/>
            <a:ext cx="1858201"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Resource requests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1CE4F50-6E58-F84A-8863-701A99706251}"/>
                  </a:ext>
                </a:extLst>
              </p:cNvPr>
              <p:cNvSpPr txBox="1"/>
              <p:nvPr/>
            </p:nvSpPr>
            <p:spPr>
              <a:xfrm>
                <a:off x="3721319" y="5715228"/>
                <a:ext cx="1701363"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sub>
                      </m:sSub>
                    </m:oMath>
                  </m:oMathPara>
                </a14:m>
                <a:endParaRPr lang="en-US" dirty="0"/>
              </a:p>
            </p:txBody>
          </p:sp>
        </mc:Choice>
        <mc:Fallback>
          <p:sp>
            <p:nvSpPr>
              <p:cNvPr id="14" name="TextBox 13">
                <a:extLst>
                  <a:ext uri="{FF2B5EF4-FFF2-40B4-BE49-F238E27FC236}">
                    <a16:creationId xmlns:a16="http://schemas.microsoft.com/office/drawing/2014/main" id="{81CE4F50-6E58-F84A-8863-701A99706251}"/>
                  </a:ext>
                </a:extLst>
              </p:cNvPr>
              <p:cNvSpPr txBox="1">
                <a:spLocks noRot="1" noChangeAspect="1" noMove="1" noResize="1" noEditPoints="1" noAdjustHandles="1" noChangeArrowheads="1" noChangeShapeType="1" noTextEdit="1"/>
              </p:cNvSpPr>
              <p:nvPr/>
            </p:nvSpPr>
            <p:spPr>
              <a:xfrm>
                <a:off x="3721319" y="5715228"/>
                <a:ext cx="1701363" cy="756233"/>
              </a:xfrm>
              <a:prstGeom prst="rect">
                <a:avLst/>
              </a:prstGeom>
              <a:blipFill>
                <a:blip r:embed="rId6"/>
                <a:stretch>
                  <a:fillRect l="-47794" t="-120000" r="-1471" b="-18000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531964A-1606-A648-8392-DC4AC93B55B2}"/>
              </a:ext>
            </a:extLst>
          </p:cNvPr>
          <p:cNvSpPr txBox="1"/>
          <p:nvPr/>
        </p:nvSpPr>
        <p:spPr>
          <a:xfrm>
            <a:off x="1627829" y="1596008"/>
            <a:ext cx="5888343" cy="369332"/>
          </a:xfrm>
          <a:prstGeom prst="rect">
            <a:avLst/>
          </a:prstGeom>
          <a:noFill/>
        </p:spPr>
        <p:txBody>
          <a:bodyPr wrap="none" rtlCol="0">
            <a:spAutoFit/>
          </a:bodyPr>
          <a:lstStyle/>
          <a:p>
            <a:pPr algn="ctr"/>
            <a:r>
              <a:rPr lang="en-US" dirty="0">
                <a:solidFill>
                  <a:srgbClr val="C00000"/>
                </a:solidFill>
                <a:latin typeface="Gill Sans Light" panose="020B0302020104020203" pitchFamily="34" charset="-79"/>
                <a:cs typeface="Gill Sans Light" panose="020B0302020104020203" pitchFamily="34" charset="-79"/>
              </a:rPr>
              <a:t>m is the number of resources and n is the number of threads</a:t>
            </a:r>
          </a:p>
        </p:txBody>
      </p:sp>
    </p:spTree>
    <p:extLst>
      <p:ext uri="{BB962C8B-B14F-4D97-AF65-F5344CB8AC3E}">
        <p14:creationId xmlns:p14="http://schemas.microsoft.com/office/powerpoint/2010/main" val="253848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p:bldP spid="11" grpId="0"/>
      <p:bldP spid="12" grpId="0"/>
      <p:bldP spid="13" grpId="0"/>
      <p:bldP spid="14"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55"/>
          <p:cNvSpPr>
            <a:spLocks noGrp="1" noChangeArrowheads="1"/>
          </p:cNvSpPr>
          <p:nvPr>
            <p:ph type="title"/>
          </p:nvPr>
        </p:nvSpPr>
        <p:spPr/>
        <p:txBody>
          <a:bodyPr/>
          <a:lstStyle/>
          <a:p>
            <a:r>
              <a:rPr lang="en-US" altLang="ko-KR" dirty="0">
                <a:ea typeface="굴림" panose="020B0600000101010101" pitchFamily="34" charset="-127"/>
              </a:rPr>
              <a:t>Deadlock Detection (cont.)</a:t>
            </a:r>
          </a:p>
        </p:txBody>
      </p:sp>
      <p:sp>
        <p:nvSpPr>
          <p:cNvPr id="29" name="Rectangle 56">
            <a:extLst>
              <a:ext uri="{FF2B5EF4-FFF2-40B4-BE49-F238E27FC236}">
                <a16:creationId xmlns:a16="http://schemas.microsoft.com/office/drawing/2014/main" id="{059CBCEE-A5FF-E344-AD50-75A249C55132}"/>
              </a:ext>
            </a:extLst>
          </p:cNvPr>
          <p:cNvSpPr>
            <a:spLocks noGrp="1" noChangeArrowheads="1"/>
          </p:cNvSpPr>
          <p:nvPr>
            <p:ph idx="1"/>
          </p:nvPr>
        </p:nvSpPr>
        <p:spPr>
          <a:xfrm>
            <a:off x="628650" y="1676400"/>
            <a:ext cx="5940592" cy="3039979"/>
          </a:xfrm>
        </p:spPr>
        <p:txBody>
          <a:bodyPr/>
          <a:lstStyle/>
          <a:p>
            <a:pPr>
              <a:spcBef>
                <a:spcPct val="25000"/>
              </a:spcBef>
              <a:buFontTx/>
              <a:buNone/>
              <a:tabLst>
                <a:tab pos="688975" algn="l"/>
                <a:tab pos="1027113" algn="l"/>
                <a:tab pos="1377950" algn="l"/>
                <a:tab pos="1716088" algn="l"/>
                <a:tab pos="3319463" algn="l"/>
              </a:tabLst>
            </a:pPr>
            <a:r>
              <a:rPr lang="en-US" altLang="ko-KR" sz="1600" dirty="0">
                <a:latin typeface="Ubuntu Mono" panose="020B0509030602030204" pitchFamily="49" charset="0"/>
                <a:ea typeface="Consolas" charset="0"/>
                <a:cs typeface="Consolas" charset="0"/>
              </a:rPr>
              <a:t>Add all threads to UNFINISHED 	</a:t>
            </a:r>
          </a:p>
          <a:p>
            <a:pPr>
              <a:spcBef>
                <a:spcPct val="25000"/>
              </a:spcBef>
              <a:buFontTx/>
              <a:buNone/>
              <a:tabLst>
                <a:tab pos="688975" algn="l"/>
                <a:tab pos="1027113" algn="l"/>
                <a:tab pos="1377950" algn="l"/>
                <a:tab pos="1716088" algn="l"/>
                <a:tab pos="3319463" algn="l"/>
              </a:tabLst>
            </a:pPr>
            <a:r>
              <a:rPr lang="en-US" altLang="ko-KR" sz="1600" dirty="0">
                <a:latin typeface="Ubuntu Mono" panose="020B0509030602030204" pitchFamily="49" charset="0"/>
                <a:ea typeface="Consolas" charset="0"/>
                <a:cs typeface="Consolas" charset="0"/>
              </a:rPr>
              <a:t>do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done = true</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foreach </a:t>
            </a:r>
            <a:r>
              <a:rPr lang="en-US" altLang="ko-KR" sz="1600" dirty="0" err="1">
                <a:latin typeface="Ubuntu Mono" panose="020B0509030602030204" pitchFamily="49" charset="0"/>
                <a:ea typeface="Consolas" charset="0"/>
                <a:cs typeface="Consolas" charset="0"/>
              </a:rPr>
              <a:t>i</a:t>
            </a:r>
            <a:r>
              <a:rPr lang="en-US" altLang="ko-KR" sz="1600" dirty="0">
                <a:latin typeface="Ubuntu Mono" panose="020B0509030602030204" pitchFamily="49" charset="0"/>
                <a:ea typeface="Consolas" charset="0"/>
                <a:cs typeface="Consolas" charset="0"/>
              </a:rPr>
              <a:t> in UNFINISHED {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if ([R</a:t>
            </a:r>
            <a:r>
              <a:rPr lang="en-US" altLang="ko-KR" sz="1600" baseline="-25000" dirty="0">
                <a:latin typeface="Ubuntu Mono" panose="020B0509030602030204" pitchFamily="49" charset="0"/>
                <a:ea typeface="Consolas" charset="0"/>
                <a:cs typeface="Consolas" charset="0"/>
              </a:rPr>
              <a:t>i,1 </a:t>
            </a:r>
            <a:r>
              <a:rPr lang="en-US" altLang="ko-KR" sz="1600" dirty="0">
                <a:latin typeface="Ubuntu Mono" panose="020B0509030602030204" pitchFamily="49" charset="0"/>
                <a:ea typeface="Consolas" charset="0"/>
                <a:cs typeface="Consolas" charset="0"/>
              </a:rPr>
              <a:t>R</a:t>
            </a:r>
            <a:r>
              <a:rPr lang="en-US" altLang="ko-KR" sz="1600" baseline="-25000" dirty="0">
                <a:latin typeface="Ubuntu Mono" panose="020B0509030602030204" pitchFamily="49" charset="0"/>
                <a:ea typeface="Consolas" charset="0"/>
                <a:cs typeface="Consolas" charset="0"/>
              </a:rPr>
              <a:t>i,2 </a:t>
            </a:r>
            <a:r>
              <a:rPr lang="en-US" altLang="ko-KR" sz="1600" dirty="0">
                <a:latin typeface="Ubuntu Mono" panose="020B0509030602030204" pitchFamily="49" charset="0"/>
                <a:ea typeface="Consolas" charset="0"/>
                <a:cs typeface="Consolas" charset="0"/>
              </a:rPr>
              <a:t>… </a:t>
            </a:r>
            <a:r>
              <a:rPr lang="en-US" altLang="ko-KR" sz="1600" dirty="0" err="1">
                <a:latin typeface="Ubuntu Mono" panose="020B0509030602030204" pitchFamily="49" charset="0"/>
                <a:ea typeface="Consolas" charset="0"/>
                <a:cs typeface="Consolas" charset="0"/>
              </a:rPr>
              <a:t>R</a:t>
            </a:r>
            <a:r>
              <a:rPr lang="en-US" altLang="ko-KR" sz="1600" baseline="-25000" dirty="0" err="1">
                <a:latin typeface="Ubuntu Mono" panose="020B0509030602030204" pitchFamily="49" charset="0"/>
                <a:ea typeface="Consolas" charset="0"/>
                <a:cs typeface="Consolas" charset="0"/>
              </a:rPr>
              <a:t>i,m</a:t>
            </a:r>
            <a:r>
              <a:rPr lang="en-US" altLang="ko-KR" sz="1600" dirty="0">
                <a:latin typeface="Ubuntu Mono" panose="020B0509030602030204" pitchFamily="49" charset="0"/>
                <a:ea typeface="Consolas" charset="0"/>
                <a:cs typeface="Consolas" charset="0"/>
              </a:rPr>
              <a:t>] &lt;= [F</a:t>
            </a:r>
            <a:r>
              <a:rPr lang="en-US" altLang="ko-KR" sz="1600" baseline="-25000" dirty="0">
                <a:latin typeface="Ubuntu Mono" panose="020B0509030602030204" pitchFamily="49" charset="0"/>
                <a:ea typeface="Consolas" charset="0"/>
                <a:cs typeface="Consolas" charset="0"/>
              </a:rPr>
              <a:t>1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2 </a:t>
            </a:r>
            <a:r>
              <a:rPr lang="en-US" altLang="ko-KR" sz="1600" dirty="0">
                <a:latin typeface="Ubuntu Mono" panose="020B0509030602030204" pitchFamily="49" charset="0"/>
                <a:ea typeface="Consolas" charset="0"/>
                <a:cs typeface="Consolas" charset="0"/>
              </a:rPr>
              <a:t>…</a:t>
            </a:r>
            <a:r>
              <a:rPr lang="en-US" altLang="ko-KR" sz="1600" baseline="-25000" dirty="0">
                <a:latin typeface="Ubuntu Mono" panose="020B0509030602030204" pitchFamily="49" charset="0"/>
                <a:ea typeface="Consolas" charset="0"/>
                <a:cs typeface="Consolas" charset="0"/>
              </a:rPr>
              <a:t>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m</a:t>
            </a:r>
            <a:r>
              <a:rPr lang="en-US" altLang="ko-KR" sz="1600" dirty="0">
                <a:latin typeface="Ubuntu Mono" panose="020B0509030602030204" pitchFamily="49" charset="0"/>
                <a:ea typeface="Consolas" charset="0"/>
                <a:cs typeface="Consolas" charset="0"/>
              </a:rPr>
              <a:t>])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remove </a:t>
            </a:r>
            <a:r>
              <a:rPr lang="en-US" altLang="ko-KR" sz="1600" dirty="0" err="1">
                <a:latin typeface="Ubuntu Mono" panose="020B0509030602030204" pitchFamily="49" charset="0"/>
                <a:ea typeface="Consolas" charset="0"/>
                <a:cs typeface="Consolas" charset="0"/>
              </a:rPr>
              <a:t>i</a:t>
            </a:r>
            <a:r>
              <a:rPr lang="en-US" altLang="ko-KR" sz="1600" dirty="0">
                <a:latin typeface="Ubuntu Mono" panose="020B0509030602030204" pitchFamily="49" charset="0"/>
                <a:ea typeface="Consolas" charset="0"/>
                <a:cs typeface="Consolas" charset="0"/>
              </a:rPr>
              <a:t> from UNFINISHED</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[F</a:t>
            </a:r>
            <a:r>
              <a:rPr lang="en-US" altLang="ko-KR" sz="1600" baseline="-25000" dirty="0">
                <a:latin typeface="Ubuntu Mono" panose="020B0509030602030204" pitchFamily="49" charset="0"/>
                <a:ea typeface="Consolas" charset="0"/>
                <a:cs typeface="Consolas" charset="0"/>
              </a:rPr>
              <a:t>1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2 </a:t>
            </a:r>
            <a:r>
              <a:rPr lang="en-US" altLang="ko-KR" sz="1600" dirty="0">
                <a:latin typeface="Ubuntu Mono" panose="020B0509030602030204" pitchFamily="49" charset="0"/>
                <a:ea typeface="Consolas" charset="0"/>
                <a:cs typeface="Consolas" charset="0"/>
              </a:rPr>
              <a:t>…</a:t>
            </a:r>
            <a:r>
              <a:rPr lang="en-US" altLang="ko-KR" sz="1600" baseline="-25000" dirty="0">
                <a:latin typeface="Ubuntu Mono" panose="020B0509030602030204" pitchFamily="49" charset="0"/>
                <a:ea typeface="Consolas" charset="0"/>
                <a:cs typeface="Consolas" charset="0"/>
              </a:rPr>
              <a:t>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m</a:t>
            </a:r>
            <a:r>
              <a:rPr lang="en-US" altLang="ko-KR" sz="1600" dirty="0">
                <a:latin typeface="Ubuntu Mono" panose="020B0509030602030204" pitchFamily="49" charset="0"/>
                <a:ea typeface="Consolas" charset="0"/>
                <a:cs typeface="Consolas" charset="0"/>
              </a:rPr>
              <a:t>] = [F</a:t>
            </a:r>
            <a:r>
              <a:rPr lang="en-US" altLang="ko-KR" sz="1600" baseline="-25000" dirty="0">
                <a:latin typeface="Ubuntu Mono" panose="020B0509030602030204" pitchFamily="49" charset="0"/>
                <a:ea typeface="Consolas" charset="0"/>
                <a:cs typeface="Consolas" charset="0"/>
              </a:rPr>
              <a:t>1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2 </a:t>
            </a:r>
            <a:r>
              <a:rPr lang="en-US" altLang="ko-KR" sz="1600" dirty="0">
                <a:latin typeface="Ubuntu Mono" panose="020B0509030602030204" pitchFamily="49" charset="0"/>
                <a:ea typeface="Consolas" charset="0"/>
                <a:cs typeface="Consolas" charset="0"/>
              </a:rPr>
              <a:t>…</a:t>
            </a:r>
            <a:r>
              <a:rPr lang="en-US" altLang="ko-KR" sz="1600" baseline="-25000" dirty="0">
                <a:latin typeface="Ubuntu Mono" panose="020B0509030602030204" pitchFamily="49" charset="0"/>
                <a:ea typeface="Consolas" charset="0"/>
                <a:cs typeface="Consolas" charset="0"/>
              </a:rPr>
              <a:t>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m</a:t>
            </a:r>
            <a:r>
              <a:rPr lang="en-US" altLang="ko-KR" sz="1600" dirty="0">
                <a:latin typeface="Ubuntu Mono" panose="020B0509030602030204" pitchFamily="49" charset="0"/>
                <a:ea typeface="Consolas" charset="0"/>
                <a:cs typeface="Consolas" charset="0"/>
              </a:rPr>
              <a:t>] + [A</a:t>
            </a:r>
            <a:r>
              <a:rPr lang="en-US" altLang="ko-KR" sz="1600" baseline="-25000" dirty="0">
                <a:latin typeface="Ubuntu Mono" panose="020B0509030602030204" pitchFamily="49" charset="0"/>
                <a:ea typeface="Consolas" charset="0"/>
                <a:cs typeface="Consolas" charset="0"/>
              </a:rPr>
              <a:t>i,1 </a:t>
            </a:r>
            <a:r>
              <a:rPr lang="en-US" altLang="ko-KR" sz="1600" dirty="0">
                <a:latin typeface="Ubuntu Mono" panose="020B0509030602030204" pitchFamily="49" charset="0"/>
                <a:ea typeface="Consolas" charset="0"/>
                <a:cs typeface="Consolas" charset="0"/>
              </a:rPr>
              <a:t>A</a:t>
            </a:r>
            <a:r>
              <a:rPr lang="en-US" altLang="ko-KR" sz="1600" baseline="-25000" dirty="0">
                <a:latin typeface="Ubuntu Mono" panose="020B0509030602030204" pitchFamily="49" charset="0"/>
                <a:ea typeface="Consolas" charset="0"/>
                <a:cs typeface="Consolas" charset="0"/>
              </a:rPr>
              <a:t>i,2 </a:t>
            </a:r>
            <a:r>
              <a:rPr lang="en-US" altLang="ko-KR" sz="1600" dirty="0" err="1">
                <a:latin typeface="Ubuntu Mono" panose="020B0509030602030204" pitchFamily="49" charset="0"/>
                <a:ea typeface="Consolas" charset="0"/>
                <a:cs typeface="Consolas" charset="0"/>
              </a:rPr>
              <a:t>A</a:t>
            </a:r>
            <a:r>
              <a:rPr lang="en-US" altLang="ko-KR" sz="1600" baseline="-25000" dirty="0" err="1">
                <a:latin typeface="Ubuntu Mono" panose="020B0509030602030204" pitchFamily="49" charset="0"/>
                <a:ea typeface="Consolas" charset="0"/>
                <a:cs typeface="Consolas" charset="0"/>
              </a:rPr>
              <a:t>i,m</a:t>
            </a:r>
            <a:r>
              <a:rPr lang="en-US" altLang="ko-KR" sz="1600" dirty="0">
                <a:latin typeface="Ubuntu Mono" panose="020B0509030602030204" pitchFamily="49" charset="0"/>
                <a:ea typeface="Consolas" charset="0"/>
                <a:cs typeface="Consolas" charset="0"/>
              </a:rPr>
              <a:t>]</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done = false</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a:t>
            </a:r>
          </a:p>
          <a:p>
            <a:pPr>
              <a:spcBef>
                <a:spcPct val="25000"/>
              </a:spcBef>
              <a:buFontTx/>
              <a:buNone/>
              <a:tabLst>
                <a:tab pos="688975" algn="l"/>
                <a:tab pos="1027113" algn="l"/>
                <a:tab pos="1377950" algn="l"/>
                <a:tab pos="1716088" algn="l"/>
                <a:tab pos="3319463" algn="l"/>
              </a:tabLst>
            </a:pPr>
            <a:r>
              <a:rPr lang="en-US" altLang="ko-KR" sz="1600" dirty="0">
                <a:latin typeface="Ubuntu Mono" panose="020B0509030602030204" pitchFamily="49" charset="0"/>
                <a:ea typeface="Consolas" charset="0"/>
                <a:cs typeface="Consolas" charset="0"/>
              </a:rPr>
              <a:t>} until(done)</a:t>
            </a:r>
            <a:r>
              <a:rPr lang="en-US" altLang="ko-KR" sz="1600" dirty="0">
                <a:latin typeface="Consolas" charset="0"/>
                <a:ea typeface="Consolas" charset="0"/>
                <a:cs typeface="Consolas" charset="0"/>
              </a:rPr>
              <a:t>		</a:t>
            </a:r>
            <a:r>
              <a:rPr lang="en-US" altLang="ko-KR" sz="1600" dirty="0">
                <a:ea typeface="굴림" panose="020B0600000101010101" pitchFamily="34" charset="-127"/>
              </a:rPr>
              <a:t>		</a:t>
            </a:r>
          </a:p>
          <a:p>
            <a:pPr lvl="1">
              <a:lnSpc>
                <a:spcPct val="80000"/>
              </a:lnSpc>
              <a:spcBef>
                <a:spcPct val="25000"/>
              </a:spcBef>
              <a:tabLst>
                <a:tab pos="688975" algn="l"/>
                <a:tab pos="1027113" algn="l"/>
                <a:tab pos="1377950" algn="l"/>
                <a:tab pos="1716088" algn="l"/>
                <a:tab pos="3319463" algn="l"/>
              </a:tabLst>
            </a:pPr>
            <a:endParaRPr lang="en-US" altLang="ko-KR" sz="1800" dirty="0">
              <a:ea typeface="굴림" panose="020B0600000101010101" pitchFamily="34" charset="-127"/>
            </a:endParaRPr>
          </a:p>
        </p:txBody>
      </p:sp>
      <p:sp>
        <p:nvSpPr>
          <p:cNvPr id="30" name="TextBox 29">
            <a:extLst>
              <a:ext uri="{FF2B5EF4-FFF2-40B4-BE49-F238E27FC236}">
                <a16:creationId xmlns:a16="http://schemas.microsoft.com/office/drawing/2014/main" id="{1EF3EB03-BB2D-AE4B-95D0-39CD87429781}"/>
              </a:ext>
            </a:extLst>
          </p:cNvPr>
          <p:cNvSpPr txBox="1"/>
          <p:nvPr/>
        </p:nvSpPr>
        <p:spPr>
          <a:xfrm>
            <a:off x="168442" y="5022089"/>
            <a:ext cx="4572000" cy="317074"/>
          </a:xfrm>
          <a:prstGeom prst="rect">
            <a:avLst/>
          </a:prstGeom>
          <a:noFill/>
        </p:spPr>
        <p:txBody>
          <a:bodyPr wrap="square">
            <a:spAutoFit/>
          </a:bodyPr>
          <a:lstStyle/>
          <a:p>
            <a:pPr lvl="1">
              <a:lnSpc>
                <a:spcPct val="80000"/>
              </a:lnSpc>
              <a:spcBef>
                <a:spcPct val="25000"/>
              </a:spcBef>
              <a:tabLst>
                <a:tab pos="688975" algn="l"/>
                <a:tab pos="1027113" algn="l"/>
                <a:tab pos="1377950" algn="l"/>
                <a:tab pos="1716088" algn="l"/>
                <a:tab pos="3319463" algn="l"/>
              </a:tabLst>
            </a:pPr>
            <a:r>
              <a:rPr lang="en-US" altLang="ko-KR"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rPr>
              <a:t>Nonempty</a:t>
            </a:r>
            <a:r>
              <a:rPr lang="en-US" altLang="ko-KR" sz="1800"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rPr>
              <a:t> </a:t>
            </a:r>
            <a:r>
              <a:rPr lang="en-US" altLang="ko-KR" sz="1800" dirty="0">
                <a:solidFill>
                  <a:srgbClr val="FF0000"/>
                </a:solidFill>
                <a:latin typeface="Gill Sans Light" panose="020B0302020104020203" pitchFamily="34" charset="-79"/>
                <a:ea typeface="Consolas" charset="0"/>
                <a:cs typeface="Gill Sans Light" panose="020B0302020104020203" pitchFamily="34" charset="-79"/>
              </a:rPr>
              <a:t>UNFINISHED</a:t>
            </a:r>
            <a:r>
              <a:rPr lang="en-US" altLang="ko-KR" sz="1800"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rPr>
              <a:t> </a:t>
            </a:r>
            <a:r>
              <a:rPr lang="en-US" altLang="ko-KR" sz="1800"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sym typeface="Symbol" panose="05050102010706020507" pitchFamily="18" charset="2"/>
              </a:rPr>
              <a:t> deadlocked</a:t>
            </a:r>
          </a:p>
        </p:txBody>
      </p:sp>
      <p:sp>
        <p:nvSpPr>
          <p:cNvPr id="32" name="TextBox 31">
            <a:extLst>
              <a:ext uri="{FF2B5EF4-FFF2-40B4-BE49-F238E27FC236}">
                <a16:creationId xmlns:a16="http://schemas.microsoft.com/office/drawing/2014/main" id="{BCC76B32-8850-4743-81C7-540907E9E66C}"/>
              </a:ext>
            </a:extLst>
          </p:cNvPr>
          <p:cNvSpPr txBox="1"/>
          <p:nvPr/>
        </p:nvSpPr>
        <p:spPr>
          <a:xfrm>
            <a:off x="4949490" y="2088582"/>
            <a:ext cx="2971801" cy="646331"/>
          </a:xfrm>
          <a:prstGeom prst="rect">
            <a:avLst/>
          </a:prstGeom>
          <a:noFill/>
        </p:spPr>
        <p:txBody>
          <a:bodyPr wrap="square">
            <a:spAutoFit/>
          </a:bodyPr>
          <a:lstStyle/>
          <a:p>
            <a:pPr algn="ctr"/>
            <a:r>
              <a:rPr lang="en-CA" sz="1800" dirty="0">
                <a:effectLst/>
                <a:latin typeface="Gill Sans Light" panose="020B0302020104020203" pitchFamily="34" charset="-79"/>
                <a:cs typeface="Gill Sans Light" panose="020B0302020104020203" pitchFamily="34" charset="-79"/>
              </a:rPr>
              <a:t>look for threads that can run to completion</a:t>
            </a:r>
          </a:p>
        </p:txBody>
      </p:sp>
      <p:cxnSp>
        <p:nvCxnSpPr>
          <p:cNvPr id="5" name="Straight Arrow Connector 4">
            <a:extLst>
              <a:ext uri="{FF2B5EF4-FFF2-40B4-BE49-F238E27FC236}">
                <a16:creationId xmlns:a16="http://schemas.microsoft.com/office/drawing/2014/main" id="{A141FAAA-1174-554F-91B5-7E784C86B83D}"/>
              </a:ext>
            </a:extLst>
          </p:cNvPr>
          <p:cNvCxnSpPr/>
          <p:nvPr/>
        </p:nvCxnSpPr>
        <p:spPr>
          <a:xfrm flipH="1">
            <a:off x="4860758" y="2562726"/>
            <a:ext cx="529389" cy="192506"/>
          </a:xfrm>
          <a:prstGeom prst="straightConnector1">
            <a:avLst/>
          </a:prstGeom>
          <a:ln w="41275"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B37770B-9E87-534F-949F-1A408E980A99}"/>
              </a:ext>
            </a:extLst>
          </p:cNvPr>
          <p:cNvSpPr txBox="1"/>
          <p:nvPr/>
        </p:nvSpPr>
        <p:spPr>
          <a:xfrm>
            <a:off x="4541170" y="4102769"/>
            <a:ext cx="3788443" cy="923330"/>
          </a:xfrm>
          <a:prstGeom prst="rect">
            <a:avLst/>
          </a:prstGeom>
          <a:noFill/>
        </p:spPr>
        <p:txBody>
          <a:bodyPr wrap="square">
            <a:spAutoFit/>
          </a:bodyPr>
          <a:lstStyle/>
          <a:p>
            <a:pPr algn="ctr"/>
            <a:r>
              <a:rPr lang="en-CA" dirty="0">
                <a:latin typeface="Gill Sans Light" panose="020B0302020104020203" pitchFamily="34" charset="-79"/>
                <a:cs typeface="Gill Sans Light" panose="020B0302020104020203" pitchFamily="34" charset="-79"/>
              </a:rPr>
              <a:t>Once finished, thread’s</a:t>
            </a:r>
            <a:br>
              <a:rPr lang="en-CA" dirty="0">
                <a:latin typeface="Gill Sans Light" panose="020B0302020104020203" pitchFamily="34" charset="-79"/>
                <a:cs typeface="Gill Sans Light" panose="020B0302020104020203" pitchFamily="34" charset="-79"/>
              </a:rPr>
            </a:br>
            <a:r>
              <a:rPr lang="en-CA" dirty="0">
                <a:latin typeface="Gill Sans Light" panose="020B0302020104020203" pitchFamily="34" charset="-79"/>
                <a:cs typeface="Gill Sans Light" panose="020B0302020104020203" pitchFamily="34" charset="-79"/>
              </a:rPr>
              <a:t>currently-held resources are released</a:t>
            </a:r>
            <a:endParaRPr lang="en-CA" dirty="0">
              <a:effectLst/>
              <a:latin typeface="Gill Sans Light" panose="020B0302020104020203" pitchFamily="34" charset="-79"/>
              <a:cs typeface="Gill Sans Light" panose="020B0302020104020203" pitchFamily="34" charset="-79"/>
            </a:endParaRPr>
          </a:p>
        </p:txBody>
      </p:sp>
      <p:cxnSp>
        <p:nvCxnSpPr>
          <p:cNvPr id="60" name="Straight Arrow Connector 59">
            <a:extLst>
              <a:ext uri="{FF2B5EF4-FFF2-40B4-BE49-F238E27FC236}">
                <a16:creationId xmlns:a16="http://schemas.microsoft.com/office/drawing/2014/main" id="{F92BA30A-18E6-E440-887D-3A634601DB48}"/>
              </a:ext>
            </a:extLst>
          </p:cNvPr>
          <p:cNvCxnSpPr>
            <a:cxnSpLocks/>
          </p:cNvCxnSpPr>
          <p:nvPr/>
        </p:nvCxnSpPr>
        <p:spPr>
          <a:xfrm flipH="1" flipV="1">
            <a:off x="4860758" y="3733305"/>
            <a:ext cx="485274" cy="288757"/>
          </a:xfrm>
          <a:prstGeom prst="straightConnector1">
            <a:avLst/>
          </a:prstGeom>
          <a:ln w="41275"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57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par>
                            </p:childTnLst>
                          </p:cTn>
                        </p:par>
                      </p:childTnLst>
                    </p:cTn>
                  </p:par>
                  <p:par>
                    <p:cTn id="6" fill="hold">
                      <p:stCondLst>
                        <p:cond delay="indefinite"/>
                      </p:stCondLst>
                      <p:childTnLst>
                        <p:par>
                          <p:cTn id="7" fill="hold">
                            <p:stCondLst>
                              <p:cond delay="0"/>
                            </p:stCondLst>
                            <p:childTnLst>
                              <p:par>
                                <p:cTn id="8" presetID="1" presetClass="entr" presetSubtype="0" fill="hold" nodeType="click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5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44B2-296B-0642-9D98-AD8BA942C63A}"/>
              </a:ext>
            </a:extLst>
          </p:cNvPr>
          <p:cNvSpPr>
            <a:spLocks noGrp="1"/>
          </p:cNvSpPr>
          <p:nvPr>
            <p:ph type="title"/>
          </p:nvPr>
        </p:nvSpPr>
        <p:spPr/>
        <p:txBody>
          <a:bodyPr/>
          <a:lstStyle/>
          <a:p>
            <a:r>
              <a:rPr lang="en-US" dirty="0"/>
              <a:t>When to Detect Deadlock?</a:t>
            </a:r>
          </a:p>
        </p:txBody>
      </p:sp>
      <p:sp>
        <p:nvSpPr>
          <p:cNvPr id="3" name="Content Placeholder 2">
            <a:extLst>
              <a:ext uri="{FF2B5EF4-FFF2-40B4-BE49-F238E27FC236}">
                <a16:creationId xmlns:a16="http://schemas.microsoft.com/office/drawing/2014/main" id="{7CC538BB-D222-0E42-B021-72650CE925D7}"/>
              </a:ext>
            </a:extLst>
          </p:cNvPr>
          <p:cNvSpPr>
            <a:spLocks noGrp="1"/>
          </p:cNvSpPr>
          <p:nvPr>
            <p:ph idx="1"/>
          </p:nvPr>
        </p:nvSpPr>
        <p:spPr/>
        <p:txBody>
          <a:bodyPr/>
          <a:lstStyle/>
          <a:p>
            <a:pPr>
              <a:lnSpc>
                <a:spcPct val="300000"/>
              </a:lnSpc>
            </a:pPr>
            <a:r>
              <a:rPr lang="en-US" sz="2400" dirty="0"/>
              <a:t>Option 1: run every</a:t>
            </a:r>
            <a:r>
              <a:rPr lang="en-CA" sz="2400" dirty="0"/>
              <a:t> time a resource is requested</a:t>
            </a:r>
          </a:p>
          <a:p>
            <a:pPr>
              <a:lnSpc>
                <a:spcPct val="300000"/>
              </a:lnSpc>
            </a:pPr>
            <a:r>
              <a:rPr lang="en-CA" sz="2400" dirty="0"/>
              <a:t>Option 2: run every time a request cannot be granted</a:t>
            </a:r>
          </a:p>
          <a:p>
            <a:pPr>
              <a:lnSpc>
                <a:spcPct val="300000"/>
              </a:lnSpc>
            </a:pPr>
            <a:r>
              <a:rPr lang="en-CA" sz="2400" dirty="0"/>
              <a:t>Option 3: run periodically</a:t>
            </a:r>
          </a:p>
          <a:p>
            <a:pPr>
              <a:lnSpc>
                <a:spcPct val="300000"/>
              </a:lnSpc>
            </a:pPr>
            <a:endParaRPr lang="en-US" sz="2400" dirty="0"/>
          </a:p>
        </p:txBody>
      </p:sp>
    </p:spTree>
    <p:extLst>
      <p:ext uri="{BB962C8B-B14F-4D97-AF65-F5344CB8AC3E}">
        <p14:creationId xmlns:p14="http://schemas.microsoft.com/office/powerpoint/2010/main" val="2026329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2EC3714-C4A9-F844-AB49-A2FE5E150097}"/>
              </a:ext>
            </a:extLst>
          </p:cNvPr>
          <p:cNvSpPr>
            <a:spLocks noGrp="1" noChangeArrowheads="1"/>
          </p:cNvSpPr>
          <p:nvPr>
            <p:ph type="title"/>
          </p:nvPr>
        </p:nvSpPr>
        <p:spPr/>
        <p:txBody>
          <a:bodyPr/>
          <a:lstStyle/>
          <a:p>
            <a:r>
              <a:rPr lang="en-US" altLang="ko-KR" dirty="0"/>
              <a:t>Problem Is At The Lowest Level</a:t>
            </a:r>
          </a:p>
        </p:txBody>
      </p:sp>
      <p:sp>
        <p:nvSpPr>
          <p:cNvPr id="409603" name="Rectangle 3">
            <a:extLst>
              <a:ext uri="{FF2B5EF4-FFF2-40B4-BE49-F238E27FC236}">
                <a16:creationId xmlns:a16="http://schemas.microsoft.com/office/drawing/2014/main" id="{AC9BE6B1-8379-3A4E-A4EF-855898EFF34F}"/>
              </a:ext>
            </a:extLst>
          </p:cNvPr>
          <p:cNvSpPr>
            <a:spLocks noGrp="1" noChangeArrowheads="1"/>
          </p:cNvSpPr>
          <p:nvPr>
            <p:ph type="body" idx="1"/>
          </p:nvPr>
        </p:nvSpPr>
        <p:spPr/>
        <p:txBody>
          <a:bodyPr/>
          <a:lstStyle/>
          <a:p>
            <a:r>
              <a:rPr lang="en-US" altLang="ko-KR" sz="1800" dirty="0"/>
              <a:t>When threads work on separate data, order of scheduling does not change results</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r>
              <a:rPr lang="en-US" altLang="ko-KR" sz="1800" dirty="0"/>
              <a:t>Scheduling order matters when threads work on shared data</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pPr marL="0" indent="0">
              <a:lnSpc>
                <a:spcPct val="70000"/>
              </a:lnSpc>
              <a:buNone/>
            </a:pPr>
            <a:r>
              <a:rPr lang="en-US" altLang="ko-KR" sz="1800" dirty="0">
                <a:latin typeface="Ubuntu Mono" panose="020B0509030602030204" pitchFamily="49" charset="0"/>
              </a:rPr>
              <a:t>		x = y + 1;		y = y * 2;</a:t>
            </a:r>
            <a:endParaRPr lang="en-US" altLang="ko-KR" sz="1800" dirty="0"/>
          </a:p>
          <a:p>
            <a:r>
              <a:rPr lang="en-US" altLang="ko-KR" sz="1800" dirty="0"/>
              <a:t>What are possible values of x? (initially, </a:t>
            </a:r>
            <a:r>
              <a:rPr lang="en-US" altLang="ko-KR" sz="1800" dirty="0">
                <a:latin typeface="Ubuntu Mono" panose="020B0509030602030204" pitchFamily="49" charset="0"/>
              </a:rPr>
              <a:t>y = 12</a:t>
            </a:r>
            <a:r>
              <a:rPr lang="en-US" altLang="ko-KR" sz="1800" dirty="0"/>
              <a:t>)</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a:t>
            </a:r>
            <a:endParaRPr lang="en-US" altLang="ko-KR" sz="1800" dirty="0"/>
          </a:p>
          <a:p>
            <a:pPr marL="0" indent="0">
              <a:lnSpc>
                <a:spcPct val="70000"/>
              </a:lnSpc>
              <a:buNone/>
            </a:pPr>
            <a:r>
              <a:rPr lang="en-US" altLang="ko-KR" sz="1800" dirty="0">
                <a:latin typeface="Ubuntu Mono" panose="020B0509030602030204" pitchFamily="49" charset="0"/>
              </a:rPr>
              <a:t>		x = y + 1;</a:t>
            </a:r>
            <a:endParaRPr lang="en-US" altLang="ko-KR" sz="1800" dirty="0"/>
          </a:p>
          <a:p>
            <a:pPr marL="0" indent="0">
              <a:lnSpc>
                <a:spcPct val="70000"/>
              </a:lnSpc>
              <a:buNone/>
            </a:pPr>
            <a:r>
              <a:rPr lang="en-US" altLang="ko-KR" sz="1800" dirty="0">
                <a:latin typeface="Ubuntu Mono" panose="020B0509030602030204" pitchFamily="49" charset="0"/>
              </a:rPr>
              <a:t>					y = 2;</a:t>
            </a:r>
            <a:endParaRPr lang="en-US" altLang="ko-KR" sz="1800" dirty="0"/>
          </a:p>
          <a:p>
            <a:pPr marL="0" indent="0">
              <a:lnSpc>
                <a:spcPct val="70000"/>
              </a:lnSpc>
              <a:buNone/>
            </a:pPr>
            <a:r>
              <a:rPr lang="en-US" altLang="ko-KR" sz="1800" dirty="0">
                <a:latin typeface="Ubuntu Mono" panose="020B0509030602030204" pitchFamily="49" charset="0"/>
              </a:rPr>
              <a:t>					y = y * 2;</a:t>
            </a:r>
            <a:endParaRPr lang="en-US" altLang="ko-KR" sz="1800" dirty="0"/>
          </a:p>
        </p:txBody>
      </p:sp>
      <p:sp>
        <p:nvSpPr>
          <p:cNvPr id="4" name="Rectangle 3">
            <a:extLst>
              <a:ext uri="{FF2B5EF4-FFF2-40B4-BE49-F238E27FC236}">
                <a16:creationId xmlns:a16="http://schemas.microsoft.com/office/drawing/2014/main" id="{D79F7690-C56D-044A-9E6D-DEEC5FBF5F58}"/>
              </a:ext>
            </a:extLst>
          </p:cNvPr>
          <p:cNvSpPr>
            <a:spLocks noChangeArrowheads="1"/>
          </p:cNvSpPr>
          <p:nvPr/>
        </p:nvSpPr>
        <p:spPr bwMode="auto">
          <a:xfrm>
            <a:off x="4076700" y="6147121"/>
            <a:ext cx="990600" cy="381000"/>
          </a:xfrm>
          <a:prstGeom prst="rect">
            <a:avLst/>
          </a:prstGeom>
          <a:solidFill>
            <a:schemeClr val="bg1"/>
          </a:solidFill>
          <a:ln w="25400">
            <a:solidFill>
              <a:schemeClr val="tx1"/>
            </a:solidFill>
            <a:round/>
            <a:headEnd type="triangle" w="med" len="med"/>
            <a:tailEnd/>
          </a:ln>
          <a:effectLst>
            <a:outerShdw blurRad="50800" dist="38100" dir="2700000" algn="tl" rotWithShape="0">
              <a:srgbClr val="808080">
                <a:alpha val="42999"/>
              </a:srgbClr>
            </a:outerShdw>
          </a:effectLst>
        </p:spPr>
        <p:txBody>
          <a:bodyPr anchor="ctr"/>
          <a:lstStyle/>
          <a:p>
            <a:pPr algn="ctr">
              <a:defRPr/>
            </a:pPr>
            <a:r>
              <a:rPr lang="en-US" dirty="0">
                <a:latin typeface="Ubuntu Mono" panose="020B0509030602030204" pitchFamily="49" charset="0"/>
                <a:cs typeface="Helvetica"/>
              </a:rPr>
              <a:t>x = 13</a:t>
            </a:r>
          </a:p>
        </p:txBody>
      </p:sp>
      <p:sp>
        <p:nvSpPr>
          <p:cNvPr id="5" name="Rectangle 4">
            <a:extLst>
              <a:ext uri="{FF2B5EF4-FFF2-40B4-BE49-F238E27FC236}">
                <a16:creationId xmlns:a16="http://schemas.microsoft.com/office/drawing/2014/main" id="{B1689C6D-B6BB-A345-9DC3-4047A28BA79E}"/>
              </a:ext>
            </a:extLst>
          </p:cNvPr>
          <p:cNvSpPr>
            <a:spLocks noChangeArrowheads="1"/>
          </p:cNvSpPr>
          <p:nvPr/>
        </p:nvSpPr>
        <p:spPr bwMode="auto">
          <a:xfrm>
            <a:off x="2286000" y="4784115"/>
            <a:ext cx="4321834" cy="623455"/>
          </a:xfrm>
          <a:prstGeom prst="rect">
            <a:avLst/>
          </a:prstGeom>
          <a:solidFill>
            <a:srgbClr val="7DF43C">
              <a:alpha val="25098"/>
            </a:srgbClr>
          </a:solidFill>
          <a:ln>
            <a:noFill/>
          </a:ln>
        </p:spPr>
        <p:txBody>
          <a:bodyPr anchor="ctr"/>
          <a:lstStyle>
            <a:lvl1pPr>
              <a:defRPr b="1">
                <a:solidFill>
                  <a:schemeClr val="tx1"/>
                </a:solidFill>
                <a:latin typeface="Comic Sans MS" panose="030F0902030302020204" pitchFamily="66" charset="0"/>
                <a:ea typeface="MS PGothic" panose="020B0600070205080204" pitchFamily="34" charset="-128"/>
              </a:defRPr>
            </a:lvl1pPr>
            <a:lvl2pPr marL="742950" indent="-285750">
              <a:defRPr b="1">
                <a:solidFill>
                  <a:schemeClr val="tx1"/>
                </a:solidFill>
                <a:latin typeface="Comic Sans MS" panose="030F0902030302020204" pitchFamily="66" charset="0"/>
                <a:ea typeface="MS PGothic" panose="020B0600070205080204" pitchFamily="34" charset="-128"/>
              </a:defRPr>
            </a:lvl2pPr>
            <a:lvl3pPr marL="1143000" indent="-228600">
              <a:defRPr b="1">
                <a:solidFill>
                  <a:schemeClr val="tx1"/>
                </a:solidFill>
                <a:latin typeface="Comic Sans MS" panose="030F0902030302020204" pitchFamily="66" charset="0"/>
                <a:ea typeface="MS PGothic" panose="020B0600070205080204" pitchFamily="34" charset="-128"/>
              </a:defRPr>
            </a:lvl3pPr>
            <a:lvl4pPr marL="1600200" indent="-228600">
              <a:defRPr b="1">
                <a:solidFill>
                  <a:schemeClr val="tx1"/>
                </a:solidFill>
                <a:latin typeface="Comic Sans MS" panose="030F0902030302020204" pitchFamily="66" charset="0"/>
                <a:ea typeface="MS PGothic" panose="020B0600070205080204" pitchFamily="34" charset="-128"/>
              </a:defRPr>
            </a:lvl4pPr>
            <a:lvl5pPr marL="2057400" indent="-228600">
              <a:defRPr b="1">
                <a:solidFill>
                  <a:schemeClr val="tx1"/>
                </a:solidFill>
                <a:latin typeface="Comic Sans MS" panose="030F0902030302020204" pitchFamily="66"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9pPr>
          </a:lstStyle>
          <a:p>
            <a:pPr algn="ctr"/>
            <a:endParaRPr lang="en-US" altLang="en-US" b="0">
              <a:solidFill>
                <a:schemeClr val="accent3">
                  <a:lumMod val="60000"/>
                  <a:lumOff val="40000"/>
                </a:schemeClr>
              </a:solidFill>
              <a:latin typeface="Helvetica" pitchFamily="2" charset="0"/>
            </a:endParaRPr>
          </a:p>
        </p:txBody>
      </p:sp>
      <p:sp>
        <p:nvSpPr>
          <p:cNvPr id="6" name="Rectangle 5">
            <a:extLst>
              <a:ext uri="{FF2B5EF4-FFF2-40B4-BE49-F238E27FC236}">
                <a16:creationId xmlns:a16="http://schemas.microsoft.com/office/drawing/2014/main" id="{89AFB3DD-24A3-6B42-9D46-BA6DCD8788A9}"/>
              </a:ext>
            </a:extLst>
          </p:cNvPr>
          <p:cNvSpPr/>
          <p:nvPr/>
        </p:nvSpPr>
        <p:spPr bwMode="auto">
          <a:xfrm>
            <a:off x="2286000" y="5402484"/>
            <a:ext cx="4321834" cy="623455"/>
          </a:xfrm>
          <a:prstGeom prst="rect">
            <a:avLst/>
          </a:prstGeom>
          <a:solidFill>
            <a:schemeClr val="accent2">
              <a:lumMod val="75000"/>
              <a:alpha val="25000"/>
            </a:scheme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Tree>
    <p:extLst>
      <p:ext uri="{BB962C8B-B14F-4D97-AF65-F5344CB8AC3E}">
        <p14:creationId xmlns:p14="http://schemas.microsoft.com/office/powerpoint/2010/main" val="105143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0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60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960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960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960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960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0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960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uiExpand="1" build="p"/>
      <p:bldP spid="4" grpId="0" animBg="1"/>
      <p:bldP spid="5"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dirty="0"/>
              <a:t>Deadlock Recovery</a:t>
            </a:r>
          </a:p>
        </p:txBody>
      </p:sp>
      <p:sp>
        <p:nvSpPr>
          <p:cNvPr id="35843" name="Rectangle 3"/>
          <p:cNvSpPr>
            <a:spLocks noGrp="1" noChangeArrowheads="1"/>
          </p:cNvSpPr>
          <p:nvPr>
            <p:ph type="body" idx="1"/>
          </p:nvPr>
        </p:nvSpPr>
        <p:spPr/>
        <p:txBody>
          <a:bodyPr/>
          <a:lstStyle/>
          <a:p>
            <a:r>
              <a:rPr lang="en-US" altLang="ko-KR" sz="1800" dirty="0"/>
              <a:t>Terminate victim thread, force it to give up resources</a:t>
            </a:r>
          </a:p>
          <a:p>
            <a:pPr lvl="1"/>
            <a:r>
              <a:rPr lang="en-US" altLang="ko-KR" sz="1600" dirty="0"/>
              <a:t>Run deadlock detection algorithm again to determine if deadlock still exists</a:t>
            </a:r>
          </a:p>
          <a:p>
            <a:pPr lvl="1"/>
            <a:r>
              <a:rPr lang="en-US" altLang="ko-KR" sz="1600" dirty="0"/>
              <a:t>Repeat until the logjam is broken</a:t>
            </a:r>
          </a:p>
          <a:p>
            <a:pPr lvl="1"/>
            <a:r>
              <a:rPr lang="en-US" altLang="ko-KR" sz="1600" dirty="0"/>
              <a:t>But, not always possible: killing thread holding mutex leaves world inconsistent</a:t>
            </a:r>
          </a:p>
          <a:p>
            <a:endParaRPr lang="en-US" altLang="ko-KR" sz="1800" dirty="0"/>
          </a:p>
          <a:p>
            <a:r>
              <a:rPr lang="en-US" altLang="ko-KR" sz="1800" dirty="0"/>
              <a:t>Proceed without the resource</a:t>
            </a:r>
          </a:p>
          <a:p>
            <a:pPr lvl="1"/>
            <a:r>
              <a:rPr lang="en-US" altLang="ko-KR" sz="1600" dirty="0"/>
              <a:t>Requires robust exception handling code</a:t>
            </a:r>
          </a:p>
          <a:p>
            <a:pPr lvl="1"/>
            <a:r>
              <a:rPr lang="en-US" altLang="ko-KR" sz="1600" dirty="0"/>
              <a:t>E.g., Amazon will say you can buy book, if inventory subsystem doesn’t reply quickly enough (wrong answer quickly is better than right answer slowly)</a:t>
            </a:r>
          </a:p>
          <a:p>
            <a:endParaRPr lang="en-US" altLang="ko-KR" sz="1800" dirty="0"/>
          </a:p>
          <a:p>
            <a:r>
              <a:rPr lang="en-US" altLang="ko-KR" sz="1800" dirty="0"/>
              <a:t>Roll back actions of deadlocked threads </a:t>
            </a:r>
          </a:p>
          <a:p>
            <a:pPr lvl="1"/>
            <a:r>
              <a:rPr lang="en-US" altLang="ko-KR" sz="1600" dirty="0"/>
              <a:t>There must be a saved state that was created in advance of a problem</a:t>
            </a:r>
          </a:p>
          <a:p>
            <a:pPr lvl="1"/>
            <a:r>
              <a:rPr lang="en-US" altLang="ko-KR" sz="1600" dirty="0"/>
              <a:t>The saved state is called a checkpoint and the act of creating and saving a checkpoint is called checkpointing</a:t>
            </a:r>
          </a:p>
          <a:p>
            <a:pPr lvl="1"/>
            <a:r>
              <a:rPr lang="en-US" altLang="ko-KR" sz="1600" dirty="0"/>
              <a:t>Of course, if you restart in the same way, may reenter deadlock once again</a:t>
            </a:r>
          </a:p>
        </p:txBody>
      </p:sp>
    </p:spTree>
    <p:extLst>
      <p:ext uri="{BB962C8B-B14F-4D97-AF65-F5344CB8AC3E}">
        <p14:creationId xmlns:p14="http://schemas.microsoft.com/office/powerpoint/2010/main" val="363696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8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8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4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84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84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84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ko-KR" dirty="0"/>
              <a:t>Deadlock Prevention</a:t>
            </a:r>
          </a:p>
        </p:txBody>
      </p:sp>
      <p:sp>
        <p:nvSpPr>
          <p:cNvPr id="645123" name="Rectangle 3"/>
          <p:cNvSpPr>
            <a:spLocks noGrp="1" noChangeArrowheads="1"/>
          </p:cNvSpPr>
          <p:nvPr>
            <p:ph type="body" idx="1"/>
          </p:nvPr>
        </p:nvSpPr>
        <p:spPr/>
        <p:txBody>
          <a:bodyPr/>
          <a:lstStyle/>
          <a:p>
            <a:r>
              <a:rPr lang="en-US" altLang="ko-KR" sz="1800" dirty="0"/>
              <a:t>Infinite resources</a:t>
            </a:r>
          </a:p>
          <a:p>
            <a:pPr lvl="1"/>
            <a:r>
              <a:rPr lang="en-US" altLang="ko-KR" sz="1600" dirty="0"/>
              <a:t>Include enough resources so that no one ever runs out of resources</a:t>
            </a:r>
          </a:p>
          <a:p>
            <a:pPr lvl="2"/>
            <a:r>
              <a:rPr lang="en-US" altLang="ko-KR" sz="1400" dirty="0"/>
              <a:t>Doesn’t have to be infinite, just large</a:t>
            </a:r>
          </a:p>
          <a:p>
            <a:pPr lvl="1"/>
            <a:r>
              <a:rPr lang="en-US" altLang="ko-KR" sz="1600" dirty="0"/>
              <a:t>Give illusion of infinite resources (e.g., virtual memory)</a:t>
            </a:r>
          </a:p>
          <a:p>
            <a:pPr lvl="1"/>
            <a:endParaRPr lang="en-US" altLang="ko-KR" sz="1600" dirty="0"/>
          </a:p>
          <a:p>
            <a:r>
              <a:rPr lang="en-US" altLang="ko-KR" sz="1800" dirty="0"/>
              <a:t>No sharing of resources (totally independent threads)</a:t>
            </a:r>
          </a:p>
          <a:p>
            <a:pPr lvl="1"/>
            <a:r>
              <a:rPr lang="en-US" altLang="ko-KR" sz="1600" dirty="0"/>
              <a:t>Often true (most things don’t depend on each other), but not very realistic in general</a:t>
            </a:r>
          </a:p>
          <a:p>
            <a:pPr lvl="1"/>
            <a:endParaRPr lang="en-US" altLang="ko-KR" sz="1600" dirty="0"/>
          </a:p>
          <a:p>
            <a:r>
              <a:rPr lang="en-US" altLang="ko-KR" sz="1800" dirty="0"/>
              <a:t>Don’t allow waiting </a:t>
            </a:r>
          </a:p>
          <a:p>
            <a:pPr lvl="1"/>
            <a:r>
              <a:rPr lang="en-US" altLang="ko-KR" sz="1600" dirty="0"/>
              <a:t>How phone company avoids deadlock</a:t>
            </a:r>
          </a:p>
          <a:p>
            <a:pPr lvl="2"/>
            <a:r>
              <a:rPr lang="en-US" altLang="ko-KR" sz="1400" dirty="0"/>
              <a:t>Call someone, either goes through or goes to voicemail</a:t>
            </a:r>
          </a:p>
          <a:p>
            <a:pPr lvl="1"/>
            <a:r>
              <a:rPr lang="en-US" altLang="ko-KR" sz="1600" dirty="0"/>
              <a:t>Technique used in Ethernet/some multiprocessor nets</a:t>
            </a:r>
          </a:p>
          <a:p>
            <a:pPr lvl="2"/>
            <a:r>
              <a:rPr lang="en-US" altLang="ko-KR" sz="1400" dirty="0"/>
              <a:t>Everyone speaks at once, on collision, back off and retry</a:t>
            </a:r>
          </a:p>
          <a:p>
            <a:pPr lvl="1"/>
            <a:r>
              <a:rPr lang="en-US" altLang="ko-KR" sz="1600" dirty="0"/>
              <a:t>Inefficient, since must keep retrying</a:t>
            </a:r>
          </a:p>
          <a:p>
            <a:pPr lvl="2"/>
            <a:r>
              <a:rPr lang="en-US" altLang="ko-KR" sz="1400" dirty="0"/>
              <a:t>Consider: driving to Toronto, when hit traffic jam, suddenly transported back and told to retry!</a:t>
            </a:r>
          </a:p>
        </p:txBody>
      </p:sp>
    </p:spTree>
    <p:extLst>
      <p:ext uri="{BB962C8B-B14F-4D97-AF65-F5344CB8AC3E}">
        <p14:creationId xmlns:p14="http://schemas.microsoft.com/office/powerpoint/2010/main" val="258294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512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512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2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512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512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512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512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512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51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a:t>Deadlock Prevention (cont.)</a:t>
            </a:r>
          </a:p>
        </p:txBody>
      </p:sp>
      <p:sp>
        <p:nvSpPr>
          <p:cNvPr id="11267" name="Rectangle 3"/>
          <p:cNvSpPr>
            <a:spLocks noGrp="1" noChangeArrowheads="1"/>
          </p:cNvSpPr>
          <p:nvPr>
            <p:ph type="body" idx="1"/>
          </p:nvPr>
        </p:nvSpPr>
        <p:spPr/>
        <p:txBody>
          <a:bodyPr/>
          <a:lstStyle/>
          <a:p>
            <a:r>
              <a:rPr lang="en-US" altLang="ko-KR" sz="2000" dirty="0"/>
              <a:t>Make all threads request everything they’ll need at the beginning</a:t>
            </a:r>
          </a:p>
          <a:p>
            <a:pPr lvl="1"/>
            <a:r>
              <a:rPr lang="en-US" altLang="ko-KR" sz="1800" dirty="0"/>
              <a:t>E.g., If need 2 chopsticks, request both at same time</a:t>
            </a:r>
          </a:p>
          <a:p>
            <a:pPr lvl="1"/>
            <a:r>
              <a:rPr lang="en-US" altLang="ko-KR" sz="1800" dirty="0"/>
              <a:t>Problem: predicting future is hard, tend to over-estimate resources</a:t>
            </a:r>
          </a:p>
          <a:p>
            <a:endParaRPr lang="en-US" altLang="ko-KR" sz="2000" dirty="0"/>
          </a:p>
          <a:p>
            <a:r>
              <a:rPr lang="en-US" altLang="ko-KR" sz="2000" dirty="0"/>
              <a:t>Force all threads to request resources in fixed order preventing any cyclic use of resources</a:t>
            </a:r>
          </a:p>
          <a:p>
            <a:pPr lvl="1"/>
            <a:r>
              <a:rPr lang="en-US" altLang="ko-KR" sz="1800" dirty="0"/>
              <a:t>E.g., number forks from 1 to 5, each politician must pick up the lower-numbered fork first, and then the higher-numbered fork</a:t>
            </a:r>
          </a:p>
          <a:p>
            <a:pPr lvl="1"/>
            <a:r>
              <a:rPr lang="en-US" altLang="ko-KR" sz="1800" dirty="0"/>
              <a:t>E.g., </a:t>
            </a:r>
          </a:p>
          <a:p>
            <a:pPr>
              <a:lnSpc>
                <a:spcPct val="60000"/>
              </a:lnSpc>
              <a:spcBef>
                <a:spcPct val="20000"/>
              </a:spcBef>
              <a:buFontTx/>
              <a:buNone/>
              <a:tabLst>
                <a:tab pos="2405063" algn="ctr"/>
                <a:tab pos="5486400" algn="ctr"/>
              </a:tabLst>
            </a:pPr>
            <a:r>
              <a:rPr lang="en-US" altLang="ko-KR" sz="2400" dirty="0">
                <a:latin typeface="Ubuntu Mono" panose="020B0509030602030204" pitchFamily="49" charset="0"/>
                <a:ea typeface="굴림" panose="020B0600000101010101" pitchFamily="34" charset="-127"/>
              </a:rPr>
              <a:t>	</a:t>
            </a:r>
            <a:r>
              <a:rPr lang="en-US" altLang="ko-KR" sz="24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A</a:t>
            </a:r>
            <a:r>
              <a:rPr lang="en-US" altLang="ko-KR" sz="18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B</a:t>
            </a:r>
          </a:p>
          <a:p>
            <a:pPr>
              <a:spcBef>
                <a:spcPct val="20000"/>
              </a:spcBef>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 </a:t>
            </a:r>
            <a:r>
              <a:rPr lang="en-US" altLang="ko-KR" sz="1800" dirty="0">
                <a:latin typeface="Ubuntu Mono" panose="020B0509030602030204" pitchFamily="49" charset="0"/>
                <a:ea typeface="Consolas" charset="0"/>
                <a:cs typeface="Consolas" charset="0"/>
              </a:rPr>
              <a:t>		</a:t>
            </a:r>
            <a:r>
              <a:rPr lang="en-US" altLang="ko-KR" sz="1800" dirty="0" err="1">
                <a:solidFill>
                  <a:schemeClr val="accent6"/>
                </a:solidFill>
                <a:latin typeface="Ubuntu Mono" panose="020B0509030602030204" pitchFamily="49" charset="0"/>
                <a:ea typeface="Consolas" charset="0"/>
                <a:cs typeface="Consolas" charset="0"/>
              </a:rPr>
              <a:t>y.P</a:t>
            </a:r>
            <a:r>
              <a:rPr lang="en-US" altLang="ko-KR" sz="1800" dirty="0">
                <a:solidFill>
                  <a:schemeClr val="accent6"/>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FF0000"/>
                </a:solidFill>
                <a:latin typeface="Ubuntu Mono" panose="020B0509030602030204" pitchFamily="49" charset="0"/>
                <a:ea typeface="Consolas" charset="0"/>
                <a:cs typeface="Consolas" charset="0"/>
              </a:rPr>
              <a:t>y.P</a:t>
            </a:r>
            <a:r>
              <a:rPr lang="en-US" altLang="ko-KR" sz="1800" dirty="0">
                <a:solidFill>
                  <a:srgbClr val="FF0000"/>
                </a:solidFill>
                <a:latin typeface="Ubuntu Mono" panose="020B0509030602030204" pitchFamily="49" charset="0"/>
                <a:ea typeface="Consolas" charset="0"/>
                <a:cs typeface="Consolas" charset="0"/>
              </a:rPr>
              <a:t>();</a:t>
            </a:r>
            <a:endParaRPr lang="en-US" altLang="ko-KR" sz="1800" dirty="0">
              <a:solidFill>
                <a:srgbClr val="2A40E2"/>
              </a:solidFill>
              <a:latin typeface="Ubuntu Mono" panose="020B0509030602030204" pitchFamily="49" charset="0"/>
              <a:ea typeface="Consolas" charset="0"/>
              <a:cs typeface="Consolas" charset="0"/>
            </a:endParaRP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a:t>
            </a:r>
          </a:p>
          <a:p>
            <a:pPr lvl="1"/>
            <a:endParaRPr lang="en-US" altLang="ko-KR" sz="1600" dirty="0"/>
          </a:p>
          <a:p>
            <a:pPr lvl="2"/>
            <a:endParaRPr lang="ko-KR" altLang="en-US" sz="1600" dirty="0"/>
          </a:p>
        </p:txBody>
      </p:sp>
    </p:spTree>
    <p:extLst>
      <p:ext uri="{BB962C8B-B14F-4D97-AF65-F5344CB8AC3E}">
        <p14:creationId xmlns:p14="http://schemas.microsoft.com/office/powerpoint/2010/main" val="44946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0B21-9B09-D947-B45F-5C1C47B47166}"/>
              </a:ext>
            </a:extLst>
          </p:cNvPr>
          <p:cNvSpPr>
            <a:spLocks noGrp="1"/>
          </p:cNvSpPr>
          <p:nvPr>
            <p:ph type="title"/>
          </p:nvPr>
        </p:nvSpPr>
        <p:spPr/>
        <p:txBody>
          <a:bodyPr/>
          <a:lstStyle/>
          <a:p>
            <a:r>
              <a:rPr lang="en-US" dirty="0"/>
              <a:t>Safe/Unsafe State</a:t>
            </a:r>
          </a:p>
        </p:txBody>
      </p:sp>
      <p:sp>
        <p:nvSpPr>
          <p:cNvPr id="3" name="Content Placeholder 2">
            <a:extLst>
              <a:ext uri="{FF2B5EF4-FFF2-40B4-BE49-F238E27FC236}">
                <a16:creationId xmlns:a16="http://schemas.microsoft.com/office/drawing/2014/main" id="{B6198FFF-0825-074C-8E27-A700FEE0E8CE}"/>
              </a:ext>
            </a:extLst>
          </p:cNvPr>
          <p:cNvSpPr>
            <a:spLocks noGrp="1"/>
          </p:cNvSpPr>
          <p:nvPr>
            <p:ph idx="1"/>
          </p:nvPr>
        </p:nvSpPr>
        <p:spPr/>
        <p:txBody>
          <a:bodyPr/>
          <a:lstStyle/>
          <a:p>
            <a:pPr>
              <a:lnSpc>
                <a:spcPct val="150000"/>
              </a:lnSpc>
            </a:pPr>
            <a:r>
              <a:rPr lang="en-US" sz="1800" dirty="0"/>
              <a:t>Each thread reports its </a:t>
            </a:r>
            <a:r>
              <a:rPr lang="en-US" sz="1800" dirty="0">
                <a:solidFill>
                  <a:srgbClr val="FF0000"/>
                </a:solidFill>
              </a:rPr>
              <a:t>max </a:t>
            </a:r>
            <a:r>
              <a:rPr lang="en-US" sz="1800" dirty="0"/>
              <a:t>required resource</a:t>
            </a:r>
          </a:p>
          <a:p>
            <a:pPr>
              <a:lnSpc>
                <a:spcPct val="150000"/>
              </a:lnSpc>
            </a:pPr>
            <a:r>
              <a:rPr lang="en-US" sz="1800" dirty="0"/>
              <a:t>A state is </a:t>
            </a:r>
            <a:r>
              <a:rPr lang="en-US" sz="1800" dirty="0">
                <a:solidFill>
                  <a:srgbClr val="FF0000"/>
                </a:solidFill>
              </a:rPr>
              <a:t>safe</a:t>
            </a:r>
            <a:r>
              <a:rPr lang="en-US" sz="1800" dirty="0"/>
              <a:t> if there is some scheduling order in which every thread can run to completion even if all threads request their maximum resources</a:t>
            </a:r>
          </a:p>
          <a:p>
            <a:pPr>
              <a:lnSpc>
                <a:spcPct val="150000"/>
              </a:lnSpc>
            </a:pPr>
            <a:r>
              <a:rPr lang="en-US" sz="1800" dirty="0"/>
              <a:t>Any state that is not safe is considered </a:t>
            </a:r>
            <a:r>
              <a:rPr lang="en-US" sz="1800" dirty="0">
                <a:solidFill>
                  <a:srgbClr val="FF0000"/>
                </a:solidFill>
              </a:rPr>
              <a:t>unsafe</a:t>
            </a:r>
          </a:p>
          <a:p>
            <a:pPr>
              <a:lnSpc>
                <a:spcPct val="150000"/>
              </a:lnSpc>
            </a:pPr>
            <a:r>
              <a:rPr lang="en-US" sz="1800" dirty="0"/>
              <a:t>If system is in a safe state, then there is </a:t>
            </a:r>
            <a:r>
              <a:rPr lang="en-US" sz="1800" dirty="0">
                <a:solidFill>
                  <a:srgbClr val="FF0000"/>
                </a:solidFill>
              </a:rPr>
              <a:t>no deadlock</a:t>
            </a:r>
          </a:p>
          <a:p>
            <a:pPr>
              <a:lnSpc>
                <a:spcPct val="150000"/>
              </a:lnSpc>
            </a:pPr>
            <a:r>
              <a:rPr lang="en-US" sz="1800" dirty="0"/>
              <a:t>Being in unsafe state doesn’t mean there is deadlock, it means </a:t>
            </a:r>
            <a:r>
              <a:rPr lang="en-US" sz="1800" dirty="0">
                <a:solidFill>
                  <a:srgbClr val="FF0000"/>
                </a:solidFill>
              </a:rPr>
              <a:t>deadlock is possible</a:t>
            </a:r>
          </a:p>
          <a:p>
            <a:pPr>
              <a:lnSpc>
                <a:spcPct val="150000"/>
              </a:lnSpc>
            </a:pPr>
            <a:r>
              <a:rPr lang="en-US" sz="1800" dirty="0"/>
              <a:t>We do a worst-case analysis: every thread immediately requests maximum resources it could ever use</a:t>
            </a:r>
          </a:p>
        </p:txBody>
      </p:sp>
    </p:spTree>
    <p:extLst>
      <p:ext uri="{BB962C8B-B14F-4D97-AF65-F5344CB8AC3E}">
        <p14:creationId xmlns:p14="http://schemas.microsoft.com/office/powerpoint/2010/main" val="14187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5D80-B997-5143-BABF-5AE9AABC0B30}"/>
              </a:ext>
            </a:extLst>
          </p:cNvPr>
          <p:cNvSpPr>
            <a:spLocks noGrp="1"/>
          </p:cNvSpPr>
          <p:nvPr>
            <p:ph type="title"/>
          </p:nvPr>
        </p:nvSpPr>
        <p:spPr/>
        <p:txBody>
          <a:bodyPr/>
          <a:lstStyle/>
          <a:p>
            <a:r>
              <a:rPr lang="en-US" dirty="0"/>
              <a:t>Example: Being Safe</a:t>
            </a:r>
          </a:p>
        </p:txBody>
      </p:sp>
      <p:sp>
        <p:nvSpPr>
          <p:cNvPr id="3" name="Content Placeholder 2">
            <a:extLst>
              <a:ext uri="{FF2B5EF4-FFF2-40B4-BE49-F238E27FC236}">
                <a16:creationId xmlns:a16="http://schemas.microsoft.com/office/drawing/2014/main" id="{0CC50657-20F0-1341-9DF6-CF7581E3B7AA}"/>
              </a:ext>
            </a:extLst>
          </p:cNvPr>
          <p:cNvSpPr>
            <a:spLocks noGrp="1"/>
          </p:cNvSpPr>
          <p:nvPr>
            <p:ph idx="1"/>
          </p:nvPr>
        </p:nvSpPr>
        <p:spPr/>
        <p:txBody>
          <a:bodyPr/>
          <a:lstStyle/>
          <a:p>
            <a:r>
              <a:rPr lang="en-US" sz="2000" dirty="0"/>
              <a:t>There are three processes A, B, and C</a:t>
            </a:r>
          </a:p>
          <a:p>
            <a:r>
              <a:rPr lang="en-US" sz="2000" dirty="0"/>
              <a:t>Assume there is only one resource, and a maximum of 10 instances exist</a:t>
            </a:r>
          </a:p>
          <a:p>
            <a:r>
              <a:rPr lang="en-US" sz="2000" dirty="0"/>
              <a:t>Suppose A has 3 resources but may request up to 9</a:t>
            </a:r>
          </a:p>
          <a:p>
            <a:r>
              <a:rPr lang="en-US" sz="2000" dirty="0"/>
              <a:t>B has 2 and may request up to 4</a:t>
            </a:r>
          </a:p>
          <a:p>
            <a:r>
              <a:rPr lang="en-US" sz="2000" dirty="0"/>
              <a:t>C has 2 and may request up to 7</a:t>
            </a:r>
          </a:p>
          <a:p>
            <a:r>
              <a:rPr lang="en-US" sz="2000" dirty="0"/>
              <a:t>There are 3 resources currently free</a:t>
            </a:r>
          </a:p>
        </p:txBody>
      </p:sp>
      <p:graphicFrame>
        <p:nvGraphicFramePr>
          <p:cNvPr id="5" name="Table 5">
            <a:extLst>
              <a:ext uri="{FF2B5EF4-FFF2-40B4-BE49-F238E27FC236}">
                <a16:creationId xmlns:a16="http://schemas.microsoft.com/office/drawing/2014/main" id="{EC2FB582-003A-3645-9031-C868AF73F894}"/>
              </a:ext>
            </a:extLst>
          </p:cNvPr>
          <p:cNvGraphicFramePr>
            <a:graphicFrameLocks noGrp="1"/>
          </p:cNvGraphicFramePr>
          <p:nvPr>
            <p:extLst>
              <p:ext uri="{D42A27DB-BD31-4B8C-83A1-F6EECF244321}">
                <p14:modId xmlns:p14="http://schemas.microsoft.com/office/powerpoint/2010/main" val="3174101403"/>
              </p:ext>
            </p:extLst>
          </p:nvPr>
        </p:nvGraphicFramePr>
        <p:xfrm>
          <a:off x="502414" y="4646862"/>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4</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6" name="Table 5">
            <a:extLst>
              <a:ext uri="{FF2B5EF4-FFF2-40B4-BE49-F238E27FC236}">
                <a16:creationId xmlns:a16="http://schemas.microsoft.com/office/drawing/2014/main" id="{B60B7F1E-DFEA-164E-9F22-DD9D818F1F7A}"/>
              </a:ext>
            </a:extLst>
          </p:cNvPr>
          <p:cNvGraphicFramePr>
            <a:graphicFrameLocks noGrp="1"/>
          </p:cNvGraphicFramePr>
          <p:nvPr>
            <p:extLst>
              <p:ext uri="{D42A27DB-BD31-4B8C-83A1-F6EECF244321}">
                <p14:modId xmlns:p14="http://schemas.microsoft.com/office/powerpoint/2010/main" val="973078739"/>
              </p:ext>
            </p:extLst>
          </p:nvPr>
        </p:nvGraphicFramePr>
        <p:xfrm>
          <a:off x="2175555"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4</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4</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7" name="Table 6">
            <a:extLst>
              <a:ext uri="{FF2B5EF4-FFF2-40B4-BE49-F238E27FC236}">
                <a16:creationId xmlns:a16="http://schemas.microsoft.com/office/drawing/2014/main" id="{CF3775C7-90E7-1C4B-95E8-978E2CF360F8}"/>
              </a:ext>
            </a:extLst>
          </p:cNvPr>
          <p:cNvGraphicFramePr>
            <a:graphicFrameLocks noGrp="1"/>
          </p:cNvGraphicFramePr>
          <p:nvPr>
            <p:extLst>
              <p:ext uri="{D42A27DB-BD31-4B8C-83A1-F6EECF244321}">
                <p14:modId xmlns:p14="http://schemas.microsoft.com/office/powerpoint/2010/main" val="2513952239"/>
              </p:ext>
            </p:extLst>
          </p:nvPr>
        </p:nvGraphicFramePr>
        <p:xfrm>
          <a:off x="3848696"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8" name="Table 7">
            <a:extLst>
              <a:ext uri="{FF2B5EF4-FFF2-40B4-BE49-F238E27FC236}">
                <a16:creationId xmlns:a16="http://schemas.microsoft.com/office/drawing/2014/main" id="{BD6E9B4A-02B0-C24C-8EA0-70AF406C86DA}"/>
              </a:ext>
            </a:extLst>
          </p:cNvPr>
          <p:cNvGraphicFramePr>
            <a:graphicFrameLocks noGrp="1"/>
          </p:cNvGraphicFramePr>
          <p:nvPr>
            <p:extLst>
              <p:ext uri="{D42A27DB-BD31-4B8C-83A1-F6EECF244321}">
                <p14:modId xmlns:p14="http://schemas.microsoft.com/office/powerpoint/2010/main" val="3658297454"/>
              </p:ext>
            </p:extLst>
          </p:nvPr>
        </p:nvGraphicFramePr>
        <p:xfrm>
          <a:off x="5521837"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9" name="Table 8">
            <a:extLst>
              <a:ext uri="{FF2B5EF4-FFF2-40B4-BE49-F238E27FC236}">
                <a16:creationId xmlns:a16="http://schemas.microsoft.com/office/drawing/2014/main" id="{C22D93D5-4674-474D-8EA7-3460F0A7C2B9}"/>
              </a:ext>
            </a:extLst>
          </p:cNvPr>
          <p:cNvGraphicFramePr>
            <a:graphicFrameLocks noGrp="1"/>
          </p:cNvGraphicFramePr>
          <p:nvPr>
            <p:extLst>
              <p:ext uri="{D42A27DB-BD31-4B8C-83A1-F6EECF244321}">
                <p14:modId xmlns:p14="http://schemas.microsoft.com/office/powerpoint/2010/main" val="608736995"/>
              </p:ext>
            </p:extLst>
          </p:nvPr>
        </p:nvGraphicFramePr>
        <p:xfrm>
          <a:off x="7194980"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endParaRPr lang="en-US" sz="1200" b="0" i="0" dirty="0">
                        <a:latin typeface="Gill Sans Light" panose="020B0302020104020203" pitchFamily="34" charset="-79"/>
                        <a:cs typeface="Gill Sans Light" panose="020B0302020104020203" pitchFamily="34" charset="-79"/>
                      </a:endParaRP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endParaRPr lang="en-US" sz="1200" b="0" i="0" dirty="0">
                        <a:latin typeface="Gill Sans Light" panose="020B0302020104020203" pitchFamily="34" charset="-79"/>
                        <a:cs typeface="Gill Sans Light" panose="020B0302020104020203" pitchFamily="34" charset="-79"/>
                      </a:endParaRP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extLst>
                  <a:ext uri="{0D108BD9-81ED-4DB2-BD59-A6C34878D82A}">
                    <a16:rowId xmlns:a16="http://schemas.microsoft.com/office/drawing/2014/main" val="4135452313"/>
                  </a:ext>
                </a:extLst>
              </a:tr>
            </a:tbl>
          </a:graphicData>
        </a:graphic>
      </p:graphicFrame>
    </p:spTree>
    <p:extLst>
      <p:ext uri="{BB962C8B-B14F-4D97-AF65-F5344CB8AC3E}">
        <p14:creationId xmlns:p14="http://schemas.microsoft.com/office/powerpoint/2010/main" val="30338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131C-9390-5046-A8A8-6EFF111FE1DD}"/>
              </a:ext>
            </a:extLst>
          </p:cNvPr>
          <p:cNvSpPr>
            <a:spLocks noGrp="1"/>
          </p:cNvSpPr>
          <p:nvPr>
            <p:ph type="title"/>
          </p:nvPr>
        </p:nvSpPr>
        <p:spPr/>
        <p:txBody>
          <a:bodyPr/>
          <a:lstStyle/>
          <a:p>
            <a:r>
              <a:rPr lang="en-US" dirty="0"/>
              <a:t>Example: Crossing the Line</a:t>
            </a:r>
          </a:p>
        </p:txBody>
      </p:sp>
      <p:sp>
        <p:nvSpPr>
          <p:cNvPr id="3" name="Content Placeholder 2">
            <a:extLst>
              <a:ext uri="{FF2B5EF4-FFF2-40B4-BE49-F238E27FC236}">
                <a16:creationId xmlns:a16="http://schemas.microsoft.com/office/drawing/2014/main" id="{80B19141-B601-5844-B100-9D97A6534859}"/>
              </a:ext>
            </a:extLst>
          </p:cNvPr>
          <p:cNvSpPr>
            <a:spLocks noGrp="1"/>
          </p:cNvSpPr>
          <p:nvPr>
            <p:ph idx="1"/>
          </p:nvPr>
        </p:nvSpPr>
        <p:spPr/>
        <p:txBody>
          <a:bodyPr/>
          <a:lstStyle/>
          <a:p>
            <a:r>
              <a:rPr lang="en-US" sz="2000" dirty="0"/>
              <a:t>Suppose, A requests and gets another resource</a:t>
            </a:r>
          </a:p>
          <a:p>
            <a:r>
              <a:rPr lang="en-US" sz="2000" dirty="0"/>
              <a:t>Now, there are 2 free resources</a:t>
            </a:r>
          </a:p>
        </p:txBody>
      </p:sp>
      <p:graphicFrame>
        <p:nvGraphicFramePr>
          <p:cNvPr id="4" name="Table 5">
            <a:extLst>
              <a:ext uri="{FF2B5EF4-FFF2-40B4-BE49-F238E27FC236}">
                <a16:creationId xmlns:a16="http://schemas.microsoft.com/office/drawing/2014/main" id="{69B3FCE6-F62F-4446-97AC-31B0E8479547}"/>
              </a:ext>
            </a:extLst>
          </p:cNvPr>
          <p:cNvGraphicFramePr>
            <a:graphicFrameLocks noGrp="1"/>
          </p:cNvGraphicFramePr>
          <p:nvPr>
            <p:extLst>
              <p:ext uri="{D42A27DB-BD31-4B8C-83A1-F6EECF244321}">
                <p14:modId xmlns:p14="http://schemas.microsoft.com/office/powerpoint/2010/main" val="3710708830"/>
              </p:ext>
            </p:extLst>
          </p:nvPr>
        </p:nvGraphicFramePr>
        <p:xfrm>
          <a:off x="1176182" y="3604618"/>
          <a:ext cx="1988122" cy="1664476"/>
        </p:xfrm>
        <a:graphic>
          <a:graphicData uri="http://schemas.openxmlformats.org/drawingml/2006/table">
            <a:tbl>
              <a:tblPr firstRow="1" bandRow="1">
                <a:tableStyleId>{793D81CF-94F2-401A-BA57-92F5A7B2D0C5}</a:tableStyleId>
              </a:tblPr>
              <a:tblGrid>
                <a:gridCol w="786002">
                  <a:extLst>
                    <a:ext uri="{9D8B030D-6E8A-4147-A177-3AD203B41FA5}">
                      <a16:colId xmlns:a16="http://schemas.microsoft.com/office/drawing/2014/main" val="1970835058"/>
                    </a:ext>
                  </a:extLst>
                </a:gridCol>
                <a:gridCol w="601060">
                  <a:extLst>
                    <a:ext uri="{9D8B030D-6E8A-4147-A177-3AD203B41FA5}">
                      <a16:colId xmlns:a16="http://schemas.microsoft.com/office/drawing/2014/main" val="690300216"/>
                    </a:ext>
                  </a:extLst>
                </a:gridCol>
                <a:gridCol w="601060">
                  <a:extLst>
                    <a:ext uri="{9D8B030D-6E8A-4147-A177-3AD203B41FA5}">
                      <a16:colId xmlns:a16="http://schemas.microsoft.com/office/drawing/2014/main" val="1069016177"/>
                    </a:ext>
                  </a:extLst>
                </a:gridCol>
              </a:tblGrid>
              <a:tr h="416119">
                <a:tc>
                  <a:txBody>
                    <a:bodyPr/>
                    <a:lstStyle/>
                    <a:p>
                      <a:pPr algn="ctr"/>
                      <a:r>
                        <a:rPr lang="en-US" sz="1500" b="0" i="0" dirty="0">
                          <a:latin typeface="Gill Sans Light" panose="020B0302020104020203" pitchFamily="34" charset="-79"/>
                          <a:cs typeface="Gill Sans Light" panose="020B0302020104020203" pitchFamily="34" charset="-79"/>
                        </a:rPr>
                        <a:t>Thread</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Has</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Max</a:t>
                      </a:r>
                    </a:p>
                  </a:txBody>
                  <a:tcPr marL="117438" marR="117438" marT="58719" marB="58719" anchor="ctr"/>
                </a:tc>
                <a:extLst>
                  <a:ext uri="{0D108BD9-81ED-4DB2-BD59-A6C34878D82A}">
                    <a16:rowId xmlns:a16="http://schemas.microsoft.com/office/drawing/2014/main" val="2556970281"/>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A</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9</a:t>
                      </a:r>
                    </a:p>
                  </a:txBody>
                  <a:tcPr marL="117438" marR="117438" marT="58719" marB="58719" anchor="ctr"/>
                </a:tc>
                <a:extLst>
                  <a:ext uri="{0D108BD9-81ED-4DB2-BD59-A6C34878D82A}">
                    <a16:rowId xmlns:a16="http://schemas.microsoft.com/office/drawing/2014/main" val="2865149004"/>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B</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extLst>
                  <a:ext uri="{0D108BD9-81ED-4DB2-BD59-A6C34878D82A}">
                    <a16:rowId xmlns:a16="http://schemas.microsoft.com/office/drawing/2014/main" val="1265442428"/>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C</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7</a:t>
                      </a:r>
                    </a:p>
                  </a:txBody>
                  <a:tcPr marL="117438" marR="117438" marT="58719" marB="58719" anchor="ctr"/>
                </a:tc>
                <a:extLst>
                  <a:ext uri="{0D108BD9-81ED-4DB2-BD59-A6C34878D82A}">
                    <a16:rowId xmlns:a16="http://schemas.microsoft.com/office/drawing/2014/main" val="4135452313"/>
                  </a:ext>
                </a:extLst>
              </a:tr>
            </a:tbl>
          </a:graphicData>
        </a:graphic>
      </p:graphicFrame>
      <p:graphicFrame>
        <p:nvGraphicFramePr>
          <p:cNvPr id="5" name="Table 5">
            <a:extLst>
              <a:ext uri="{FF2B5EF4-FFF2-40B4-BE49-F238E27FC236}">
                <a16:creationId xmlns:a16="http://schemas.microsoft.com/office/drawing/2014/main" id="{58831D1D-9A24-2E49-8EC6-71BAF24DB7EE}"/>
              </a:ext>
            </a:extLst>
          </p:cNvPr>
          <p:cNvGraphicFramePr>
            <a:graphicFrameLocks noGrp="1"/>
          </p:cNvGraphicFramePr>
          <p:nvPr>
            <p:extLst>
              <p:ext uri="{D42A27DB-BD31-4B8C-83A1-F6EECF244321}">
                <p14:modId xmlns:p14="http://schemas.microsoft.com/office/powerpoint/2010/main" val="3892277289"/>
              </p:ext>
            </p:extLst>
          </p:nvPr>
        </p:nvGraphicFramePr>
        <p:xfrm>
          <a:off x="3534371" y="3604618"/>
          <a:ext cx="1988122" cy="1664476"/>
        </p:xfrm>
        <a:graphic>
          <a:graphicData uri="http://schemas.openxmlformats.org/drawingml/2006/table">
            <a:tbl>
              <a:tblPr firstRow="1" bandRow="1">
                <a:tableStyleId>{793D81CF-94F2-401A-BA57-92F5A7B2D0C5}</a:tableStyleId>
              </a:tblPr>
              <a:tblGrid>
                <a:gridCol w="786002">
                  <a:extLst>
                    <a:ext uri="{9D8B030D-6E8A-4147-A177-3AD203B41FA5}">
                      <a16:colId xmlns:a16="http://schemas.microsoft.com/office/drawing/2014/main" val="1970835058"/>
                    </a:ext>
                  </a:extLst>
                </a:gridCol>
                <a:gridCol w="601060">
                  <a:extLst>
                    <a:ext uri="{9D8B030D-6E8A-4147-A177-3AD203B41FA5}">
                      <a16:colId xmlns:a16="http://schemas.microsoft.com/office/drawing/2014/main" val="690300216"/>
                    </a:ext>
                  </a:extLst>
                </a:gridCol>
                <a:gridCol w="601060">
                  <a:extLst>
                    <a:ext uri="{9D8B030D-6E8A-4147-A177-3AD203B41FA5}">
                      <a16:colId xmlns:a16="http://schemas.microsoft.com/office/drawing/2014/main" val="1069016177"/>
                    </a:ext>
                  </a:extLst>
                </a:gridCol>
              </a:tblGrid>
              <a:tr h="416119">
                <a:tc>
                  <a:txBody>
                    <a:bodyPr/>
                    <a:lstStyle/>
                    <a:p>
                      <a:pPr algn="ctr"/>
                      <a:r>
                        <a:rPr lang="en-US" sz="1500" b="0" i="0" dirty="0">
                          <a:latin typeface="Gill Sans Light" panose="020B0302020104020203" pitchFamily="34" charset="-79"/>
                          <a:cs typeface="Gill Sans Light" panose="020B0302020104020203" pitchFamily="34" charset="-79"/>
                        </a:rPr>
                        <a:t>Thread</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Has</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Max</a:t>
                      </a:r>
                    </a:p>
                  </a:txBody>
                  <a:tcPr marL="117438" marR="117438" marT="58719" marB="58719" anchor="ctr"/>
                </a:tc>
                <a:extLst>
                  <a:ext uri="{0D108BD9-81ED-4DB2-BD59-A6C34878D82A}">
                    <a16:rowId xmlns:a16="http://schemas.microsoft.com/office/drawing/2014/main" val="2556970281"/>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A</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9</a:t>
                      </a:r>
                    </a:p>
                  </a:txBody>
                  <a:tcPr marL="117438" marR="117438" marT="58719" marB="58719" anchor="ctr"/>
                </a:tc>
                <a:extLst>
                  <a:ext uri="{0D108BD9-81ED-4DB2-BD59-A6C34878D82A}">
                    <a16:rowId xmlns:a16="http://schemas.microsoft.com/office/drawing/2014/main" val="2865149004"/>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B</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extLst>
                  <a:ext uri="{0D108BD9-81ED-4DB2-BD59-A6C34878D82A}">
                    <a16:rowId xmlns:a16="http://schemas.microsoft.com/office/drawing/2014/main" val="1265442428"/>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C</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7</a:t>
                      </a:r>
                    </a:p>
                  </a:txBody>
                  <a:tcPr marL="117438" marR="117438" marT="58719" marB="58719" anchor="ctr"/>
                </a:tc>
                <a:extLst>
                  <a:ext uri="{0D108BD9-81ED-4DB2-BD59-A6C34878D82A}">
                    <a16:rowId xmlns:a16="http://schemas.microsoft.com/office/drawing/2014/main" val="4135452313"/>
                  </a:ext>
                </a:extLst>
              </a:tr>
            </a:tbl>
          </a:graphicData>
        </a:graphic>
      </p:graphicFrame>
      <p:graphicFrame>
        <p:nvGraphicFramePr>
          <p:cNvPr id="6" name="Table 5">
            <a:extLst>
              <a:ext uri="{FF2B5EF4-FFF2-40B4-BE49-F238E27FC236}">
                <a16:creationId xmlns:a16="http://schemas.microsoft.com/office/drawing/2014/main" id="{9E091C43-850D-E94F-8CB9-054275185126}"/>
              </a:ext>
            </a:extLst>
          </p:cNvPr>
          <p:cNvGraphicFramePr>
            <a:graphicFrameLocks noGrp="1"/>
          </p:cNvGraphicFramePr>
          <p:nvPr>
            <p:extLst>
              <p:ext uri="{D42A27DB-BD31-4B8C-83A1-F6EECF244321}">
                <p14:modId xmlns:p14="http://schemas.microsoft.com/office/powerpoint/2010/main" val="2049806243"/>
              </p:ext>
            </p:extLst>
          </p:nvPr>
        </p:nvGraphicFramePr>
        <p:xfrm>
          <a:off x="5892561" y="3604618"/>
          <a:ext cx="1988122" cy="1664476"/>
        </p:xfrm>
        <a:graphic>
          <a:graphicData uri="http://schemas.openxmlformats.org/drawingml/2006/table">
            <a:tbl>
              <a:tblPr firstRow="1" bandRow="1">
                <a:tableStyleId>{793D81CF-94F2-401A-BA57-92F5A7B2D0C5}</a:tableStyleId>
              </a:tblPr>
              <a:tblGrid>
                <a:gridCol w="786002">
                  <a:extLst>
                    <a:ext uri="{9D8B030D-6E8A-4147-A177-3AD203B41FA5}">
                      <a16:colId xmlns:a16="http://schemas.microsoft.com/office/drawing/2014/main" val="1970835058"/>
                    </a:ext>
                  </a:extLst>
                </a:gridCol>
                <a:gridCol w="601060">
                  <a:extLst>
                    <a:ext uri="{9D8B030D-6E8A-4147-A177-3AD203B41FA5}">
                      <a16:colId xmlns:a16="http://schemas.microsoft.com/office/drawing/2014/main" val="690300216"/>
                    </a:ext>
                  </a:extLst>
                </a:gridCol>
                <a:gridCol w="601060">
                  <a:extLst>
                    <a:ext uri="{9D8B030D-6E8A-4147-A177-3AD203B41FA5}">
                      <a16:colId xmlns:a16="http://schemas.microsoft.com/office/drawing/2014/main" val="1069016177"/>
                    </a:ext>
                  </a:extLst>
                </a:gridCol>
              </a:tblGrid>
              <a:tr h="416119">
                <a:tc>
                  <a:txBody>
                    <a:bodyPr/>
                    <a:lstStyle/>
                    <a:p>
                      <a:pPr algn="ctr"/>
                      <a:r>
                        <a:rPr lang="en-US" sz="1500" b="0" i="0" dirty="0">
                          <a:latin typeface="Gill Sans Light" panose="020B0302020104020203" pitchFamily="34" charset="-79"/>
                          <a:cs typeface="Gill Sans Light" panose="020B0302020104020203" pitchFamily="34" charset="-79"/>
                        </a:rPr>
                        <a:t>Thread</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Has</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Max</a:t>
                      </a:r>
                    </a:p>
                  </a:txBody>
                  <a:tcPr marL="117438" marR="117438" marT="58719" marB="58719" anchor="ctr"/>
                </a:tc>
                <a:extLst>
                  <a:ext uri="{0D108BD9-81ED-4DB2-BD59-A6C34878D82A}">
                    <a16:rowId xmlns:a16="http://schemas.microsoft.com/office/drawing/2014/main" val="2556970281"/>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A</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9</a:t>
                      </a:r>
                    </a:p>
                  </a:txBody>
                  <a:tcPr marL="117438" marR="117438" marT="58719" marB="58719" anchor="ctr"/>
                </a:tc>
                <a:extLst>
                  <a:ext uri="{0D108BD9-81ED-4DB2-BD59-A6C34878D82A}">
                    <a16:rowId xmlns:a16="http://schemas.microsoft.com/office/drawing/2014/main" val="2865149004"/>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B</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0</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0</a:t>
                      </a:r>
                    </a:p>
                  </a:txBody>
                  <a:tcPr marL="117438" marR="117438" marT="58719" marB="58719" anchor="ctr"/>
                </a:tc>
                <a:extLst>
                  <a:ext uri="{0D108BD9-81ED-4DB2-BD59-A6C34878D82A}">
                    <a16:rowId xmlns:a16="http://schemas.microsoft.com/office/drawing/2014/main" val="1265442428"/>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C</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7</a:t>
                      </a:r>
                    </a:p>
                  </a:txBody>
                  <a:tcPr marL="117438" marR="117438" marT="58719" marB="58719" anchor="ctr"/>
                </a:tc>
                <a:extLst>
                  <a:ext uri="{0D108BD9-81ED-4DB2-BD59-A6C34878D82A}">
                    <a16:rowId xmlns:a16="http://schemas.microsoft.com/office/drawing/2014/main" val="4135452313"/>
                  </a:ext>
                </a:extLst>
              </a:tr>
            </a:tbl>
          </a:graphicData>
        </a:graphic>
      </p:graphicFrame>
    </p:spTree>
    <p:extLst>
      <p:ext uri="{BB962C8B-B14F-4D97-AF65-F5344CB8AC3E}">
        <p14:creationId xmlns:p14="http://schemas.microsoft.com/office/powerpoint/2010/main" val="242121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120"/>
          <p:cNvSpPr>
            <a:spLocks noGrp="1" noChangeArrowheads="1"/>
          </p:cNvSpPr>
          <p:nvPr>
            <p:ph type="title"/>
          </p:nvPr>
        </p:nvSpPr>
        <p:spPr/>
        <p:txBody>
          <a:bodyPr/>
          <a:lstStyle/>
          <a:p>
            <a:r>
              <a:rPr lang="en-US" altLang="ko-KR" dirty="0"/>
              <a:t>Banker’s Algorithm</a:t>
            </a:r>
          </a:p>
        </p:txBody>
      </p:sp>
      <p:sp>
        <p:nvSpPr>
          <p:cNvPr id="131" name="Rectangle 130">
            <a:extLst>
              <a:ext uri="{FF2B5EF4-FFF2-40B4-BE49-F238E27FC236}">
                <a16:creationId xmlns:a16="http://schemas.microsoft.com/office/drawing/2014/main" id="{E2448359-D6C9-8145-A645-710442C4CA97}"/>
              </a:ext>
            </a:extLst>
          </p:cNvPr>
          <p:cNvSpPr/>
          <p:nvPr/>
        </p:nvSpPr>
        <p:spPr>
          <a:xfrm>
            <a:off x="628650" y="1841427"/>
            <a:ext cx="7855798" cy="2862322"/>
          </a:xfrm>
          <a:prstGeom prst="rect">
            <a:avLst/>
          </a:prstGeom>
          <a:solidFill>
            <a:schemeClr val="bg1"/>
          </a:solidFill>
        </p:spPr>
        <p:txBody>
          <a:bodyPr wrap="square">
            <a:spAutoFit/>
          </a:bodyPr>
          <a:lstStyle/>
          <a:p>
            <a:pPr>
              <a:spcBef>
                <a:spcPct val="25000"/>
              </a:spcBef>
              <a:buFontTx/>
              <a:buNone/>
              <a:tabLst>
                <a:tab pos="688975" algn="l"/>
                <a:tab pos="1027113" algn="l"/>
                <a:tab pos="1377950" algn="l"/>
                <a:tab pos="1716088" algn="l"/>
                <a:tab pos="3319463" algn="l"/>
              </a:tabLst>
            </a:pPr>
            <a:r>
              <a:rPr lang="en-US" altLang="ko-KR" sz="1600" dirty="0">
                <a:solidFill>
                  <a:schemeClr val="bg2">
                    <a:lumMod val="10000"/>
                  </a:schemeClr>
                </a:solidFill>
                <a:latin typeface="Ubuntu Mono" panose="020B0509030602030204" pitchFamily="49" charset="0"/>
                <a:ea typeface="Consolas" charset="0"/>
                <a:cs typeface="Consolas" charset="0"/>
              </a:rPr>
              <a:t>Add all thread to UNFINISHED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do {</a:t>
            </a:r>
          </a:p>
          <a:p>
            <a:pPr>
              <a:spcBef>
                <a:spcPct val="25000"/>
              </a:spcBef>
              <a:buFontTx/>
              <a:buNone/>
              <a:tabLst>
                <a:tab pos="688975" algn="l"/>
                <a:tab pos="1027113" algn="l"/>
                <a:tab pos="1377950" algn="l"/>
                <a:tab pos="1716088" algn="l"/>
                <a:tab pos="3319463" algn="l"/>
              </a:tabLst>
            </a:pPr>
            <a:r>
              <a:rPr lang="en-US" altLang="ko-KR" sz="1600" dirty="0">
                <a:solidFill>
                  <a:schemeClr val="bg2">
                    <a:lumMod val="10000"/>
                  </a:schemeClr>
                </a:solidFill>
                <a:latin typeface="Ubuntu Mono" panose="020B0509030602030204" pitchFamily="49" charset="0"/>
                <a:ea typeface="Consolas" charset="0"/>
                <a:cs typeface="Consolas" charset="0"/>
              </a:rPr>
              <a:t>	done = true</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foreach thread in UNFINISHED {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if ([Max</a:t>
            </a:r>
            <a:r>
              <a:rPr lang="en-US" altLang="ko-KR" sz="1600" baseline="-25000" dirty="0">
                <a:solidFill>
                  <a:schemeClr val="bg2">
                    <a:lumMod val="10000"/>
                  </a:schemeClr>
                </a:solidFill>
                <a:latin typeface="Ubuntu Mono" panose="020B0509030602030204" pitchFamily="49" charset="0"/>
                <a:ea typeface="Consolas" charset="0"/>
                <a:cs typeface="Consolas" charset="0"/>
              </a:rPr>
              <a:t>i,1</a:t>
            </a:r>
            <a:r>
              <a:rPr lang="en-US" altLang="ko-KR" sz="1600" dirty="0">
                <a:solidFill>
                  <a:schemeClr val="bg2">
                    <a:lumMod val="10000"/>
                  </a:schemeClr>
                </a:solidFill>
                <a:latin typeface="Ubuntu Mono" panose="020B0509030602030204" pitchFamily="49" charset="0"/>
                <a:ea typeface="Consolas" charset="0"/>
                <a:cs typeface="Consolas" charset="0"/>
              </a:rPr>
              <a:t> Max</a:t>
            </a:r>
            <a:r>
              <a:rPr lang="en-US" altLang="ko-KR" sz="1600" baseline="-25000" dirty="0">
                <a:solidFill>
                  <a:schemeClr val="bg2">
                    <a:lumMod val="10000"/>
                  </a:schemeClr>
                </a:solidFill>
                <a:latin typeface="Ubuntu Mono" panose="020B0509030602030204" pitchFamily="49" charset="0"/>
                <a:ea typeface="Consolas" charset="0"/>
                <a:cs typeface="Consolas" charset="0"/>
              </a:rPr>
              <a:t>i,2</a:t>
            </a:r>
            <a:r>
              <a:rPr lang="en-US" altLang="ko-KR" sz="1600" dirty="0">
                <a:solidFill>
                  <a:schemeClr val="bg2">
                    <a:lumMod val="10000"/>
                  </a:schemeClr>
                </a:solidFill>
                <a:latin typeface="Ubuntu Mono" panose="020B0509030602030204" pitchFamily="49" charset="0"/>
                <a:ea typeface="Consolas" charset="0"/>
                <a:cs typeface="Consolas" charset="0"/>
              </a:rPr>
              <a:t> … </a:t>
            </a:r>
            <a:r>
              <a:rPr lang="en-US" altLang="ko-KR" sz="1600" dirty="0" err="1">
                <a:solidFill>
                  <a:schemeClr val="bg2">
                    <a:lumMod val="10000"/>
                  </a:schemeClr>
                </a:solidFill>
                <a:latin typeface="Ubuntu Mono" panose="020B0509030602030204" pitchFamily="49" charset="0"/>
                <a:ea typeface="Consolas" charset="0"/>
                <a:cs typeface="Consolas" charset="0"/>
              </a:rPr>
              <a:t>Max</a:t>
            </a:r>
            <a:r>
              <a:rPr lang="en-US" altLang="ko-KR" sz="1600" baseline="-25000" dirty="0" err="1">
                <a:solidFill>
                  <a:schemeClr val="bg2">
                    <a:lumMod val="10000"/>
                  </a:schemeClr>
                </a:solidFill>
                <a:latin typeface="Ubuntu Mono" panose="020B0509030602030204" pitchFamily="49" charset="0"/>
                <a:ea typeface="Consolas" charset="0"/>
                <a:cs typeface="Consolas" charset="0"/>
              </a:rPr>
              <a:t>i,m</a:t>
            </a:r>
            <a:r>
              <a:rPr lang="en-US" altLang="ko-KR" sz="1600" dirty="0">
                <a:solidFill>
                  <a:schemeClr val="bg2">
                    <a:lumMod val="10000"/>
                  </a:schemeClr>
                </a:solidFill>
                <a:latin typeface="Ubuntu Mono" panose="020B0509030602030204" pitchFamily="49" charset="0"/>
                <a:ea typeface="Consolas" charset="0"/>
                <a:cs typeface="Consolas" charset="0"/>
              </a:rPr>
              <a:t>]- [A</a:t>
            </a:r>
            <a:r>
              <a:rPr lang="en-US" altLang="ko-KR" sz="1600" baseline="-25000" dirty="0">
                <a:solidFill>
                  <a:schemeClr val="bg2">
                    <a:lumMod val="10000"/>
                  </a:schemeClr>
                </a:solidFill>
                <a:latin typeface="Ubuntu Mono" panose="020B0509030602030204" pitchFamily="49" charset="0"/>
                <a:ea typeface="Consolas" charset="0"/>
                <a:cs typeface="Consolas" charset="0"/>
              </a:rPr>
              <a:t>i,1 </a:t>
            </a:r>
            <a:r>
              <a:rPr lang="en-US" altLang="ko-KR" sz="1600" dirty="0">
                <a:solidFill>
                  <a:schemeClr val="bg2">
                    <a:lumMod val="10000"/>
                  </a:schemeClr>
                </a:solidFill>
                <a:latin typeface="Ubuntu Mono" panose="020B0509030602030204" pitchFamily="49" charset="0"/>
                <a:ea typeface="Consolas" charset="0"/>
                <a:cs typeface="Consolas" charset="0"/>
              </a:rPr>
              <a:t>A</a:t>
            </a:r>
            <a:r>
              <a:rPr lang="en-US" altLang="ko-KR" sz="1600" baseline="-25000" dirty="0">
                <a:solidFill>
                  <a:schemeClr val="bg2">
                    <a:lumMod val="10000"/>
                  </a:schemeClr>
                </a:solidFill>
                <a:latin typeface="Ubuntu Mono" panose="020B0509030602030204" pitchFamily="49" charset="0"/>
                <a:ea typeface="Consolas" charset="0"/>
                <a:cs typeface="Consolas" charset="0"/>
              </a:rPr>
              <a:t>i,2</a:t>
            </a:r>
            <a:r>
              <a:rPr lang="en-US" altLang="ko-KR" sz="1600" dirty="0">
                <a:solidFill>
                  <a:schemeClr val="bg2">
                    <a:lumMod val="10000"/>
                  </a:schemeClr>
                </a:solidFill>
                <a:latin typeface="Ubuntu Mono" panose="020B0509030602030204" pitchFamily="49" charset="0"/>
                <a:ea typeface="Consolas" charset="0"/>
                <a:cs typeface="Consolas" charset="0"/>
              </a:rPr>
              <a:t> … </a:t>
            </a:r>
            <a:r>
              <a:rPr lang="en-US" altLang="ko-KR" sz="1600" dirty="0" err="1">
                <a:solidFill>
                  <a:schemeClr val="bg2">
                    <a:lumMod val="10000"/>
                  </a:schemeClr>
                </a:solidFill>
                <a:latin typeface="Ubuntu Mono" panose="020B0509030602030204" pitchFamily="49" charset="0"/>
                <a:ea typeface="Consolas" charset="0"/>
                <a:cs typeface="Consolas" charset="0"/>
              </a:rPr>
              <a:t>A</a:t>
            </a:r>
            <a:r>
              <a:rPr lang="en-US" altLang="ko-KR" sz="1600" baseline="-25000" dirty="0" err="1">
                <a:solidFill>
                  <a:schemeClr val="bg2">
                    <a:lumMod val="10000"/>
                  </a:schemeClr>
                </a:solidFill>
                <a:latin typeface="Ubuntu Mono" panose="020B0509030602030204" pitchFamily="49" charset="0"/>
                <a:ea typeface="Consolas" charset="0"/>
                <a:cs typeface="Consolas" charset="0"/>
              </a:rPr>
              <a:t>i,m</a:t>
            </a:r>
            <a:r>
              <a:rPr lang="en-US" altLang="ko-KR" sz="1600" dirty="0">
                <a:solidFill>
                  <a:schemeClr val="bg2">
                    <a:lumMod val="10000"/>
                  </a:schemeClr>
                </a:solidFill>
                <a:latin typeface="Ubuntu Mono" panose="020B0509030602030204" pitchFamily="49" charset="0"/>
                <a:ea typeface="Consolas" charset="0"/>
                <a:cs typeface="Consolas" charset="0"/>
              </a:rPr>
              <a:t>] &lt;= [F</a:t>
            </a:r>
            <a:r>
              <a:rPr lang="en-US" altLang="ko-KR" sz="1600" baseline="-25000" dirty="0">
                <a:solidFill>
                  <a:schemeClr val="bg2">
                    <a:lumMod val="10000"/>
                  </a:schemeClr>
                </a:solidFill>
                <a:latin typeface="Ubuntu Mono" panose="020B0509030602030204" pitchFamily="49" charset="0"/>
                <a:ea typeface="Consolas" charset="0"/>
                <a:cs typeface="Consolas" charset="0"/>
              </a:rPr>
              <a:t>1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2 </a:t>
            </a:r>
            <a:r>
              <a:rPr lang="en-US" altLang="ko-KR" sz="1600" dirty="0">
                <a:solidFill>
                  <a:schemeClr val="bg2">
                    <a:lumMod val="10000"/>
                  </a:schemeClr>
                </a:solidFill>
                <a:latin typeface="Ubuntu Mono" panose="020B0509030602030204" pitchFamily="49" charset="0"/>
                <a:ea typeface="Consolas" charset="0"/>
                <a:cs typeface="Consolas" charset="0"/>
              </a:rPr>
              <a:t>…</a:t>
            </a:r>
            <a:r>
              <a:rPr lang="en-US" altLang="ko-KR" sz="1600" baseline="-25000" dirty="0">
                <a:solidFill>
                  <a:schemeClr val="bg2">
                    <a:lumMod val="10000"/>
                  </a:schemeClr>
                </a:solidFill>
                <a:latin typeface="Ubuntu Mono" panose="020B0509030602030204" pitchFamily="49" charset="0"/>
                <a:ea typeface="Consolas" charset="0"/>
                <a:cs typeface="Consolas" charset="0"/>
              </a:rPr>
              <a:t>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m</a:t>
            </a:r>
            <a:r>
              <a:rPr lang="en-US" altLang="ko-KR" sz="1600" dirty="0">
                <a:solidFill>
                  <a:schemeClr val="bg2">
                    <a:lumMod val="10000"/>
                  </a:schemeClr>
                </a:solidFill>
                <a:latin typeface="Ubuntu Mono" panose="020B0509030602030204" pitchFamily="49" charset="0"/>
                <a:ea typeface="Consolas" charset="0"/>
                <a:cs typeface="Consolas" charset="0"/>
              </a:rPr>
              <a:t>])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remove node from UNFINISHED</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[F</a:t>
            </a:r>
            <a:r>
              <a:rPr lang="en-US" altLang="ko-KR" sz="1600" baseline="-25000" dirty="0">
                <a:solidFill>
                  <a:schemeClr val="bg2">
                    <a:lumMod val="10000"/>
                  </a:schemeClr>
                </a:solidFill>
                <a:latin typeface="Ubuntu Mono" panose="020B0509030602030204" pitchFamily="49" charset="0"/>
                <a:ea typeface="Consolas" charset="0"/>
                <a:cs typeface="Consolas" charset="0"/>
              </a:rPr>
              <a:t>1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2 </a:t>
            </a:r>
            <a:r>
              <a:rPr lang="en-US" altLang="ko-KR" sz="1600" dirty="0">
                <a:solidFill>
                  <a:schemeClr val="bg2">
                    <a:lumMod val="10000"/>
                  </a:schemeClr>
                </a:solidFill>
                <a:latin typeface="Ubuntu Mono" panose="020B0509030602030204" pitchFamily="49" charset="0"/>
                <a:ea typeface="Consolas" charset="0"/>
                <a:cs typeface="Consolas" charset="0"/>
              </a:rPr>
              <a:t>…</a:t>
            </a:r>
            <a:r>
              <a:rPr lang="en-US" altLang="ko-KR" sz="1600" baseline="-25000" dirty="0">
                <a:solidFill>
                  <a:schemeClr val="bg2">
                    <a:lumMod val="10000"/>
                  </a:schemeClr>
                </a:solidFill>
                <a:latin typeface="Ubuntu Mono" panose="020B0509030602030204" pitchFamily="49" charset="0"/>
                <a:ea typeface="Consolas" charset="0"/>
                <a:cs typeface="Consolas" charset="0"/>
              </a:rPr>
              <a:t>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m</a:t>
            </a:r>
            <a:r>
              <a:rPr lang="en-US" altLang="ko-KR" sz="1600" dirty="0">
                <a:solidFill>
                  <a:schemeClr val="bg2">
                    <a:lumMod val="10000"/>
                  </a:schemeClr>
                </a:solidFill>
                <a:latin typeface="Ubuntu Mono" panose="020B0509030602030204" pitchFamily="49" charset="0"/>
                <a:ea typeface="Consolas" charset="0"/>
                <a:cs typeface="Consolas" charset="0"/>
              </a:rPr>
              <a:t>] = [F</a:t>
            </a:r>
            <a:r>
              <a:rPr lang="en-US" altLang="ko-KR" sz="1600" baseline="-25000" dirty="0">
                <a:solidFill>
                  <a:schemeClr val="bg2">
                    <a:lumMod val="10000"/>
                  </a:schemeClr>
                </a:solidFill>
                <a:latin typeface="Ubuntu Mono" panose="020B0509030602030204" pitchFamily="49" charset="0"/>
                <a:ea typeface="Consolas" charset="0"/>
                <a:cs typeface="Consolas" charset="0"/>
              </a:rPr>
              <a:t>1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2 </a:t>
            </a:r>
            <a:r>
              <a:rPr lang="en-US" altLang="ko-KR" sz="1600" dirty="0">
                <a:solidFill>
                  <a:schemeClr val="bg2">
                    <a:lumMod val="10000"/>
                  </a:schemeClr>
                </a:solidFill>
                <a:latin typeface="Ubuntu Mono" panose="020B0509030602030204" pitchFamily="49" charset="0"/>
                <a:ea typeface="Consolas" charset="0"/>
                <a:cs typeface="Consolas" charset="0"/>
              </a:rPr>
              <a:t>…</a:t>
            </a:r>
            <a:r>
              <a:rPr lang="en-US" altLang="ko-KR" sz="1600" baseline="-25000" dirty="0">
                <a:solidFill>
                  <a:schemeClr val="bg2">
                    <a:lumMod val="10000"/>
                  </a:schemeClr>
                </a:solidFill>
                <a:latin typeface="Ubuntu Mono" panose="020B0509030602030204" pitchFamily="49" charset="0"/>
                <a:ea typeface="Consolas" charset="0"/>
                <a:cs typeface="Consolas" charset="0"/>
              </a:rPr>
              <a:t>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m</a:t>
            </a:r>
            <a:r>
              <a:rPr lang="en-US" altLang="ko-KR" sz="1600" dirty="0">
                <a:solidFill>
                  <a:schemeClr val="bg2">
                    <a:lumMod val="10000"/>
                  </a:schemeClr>
                </a:solidFill>
                <a:latin typeface="Ubuntu Mono" panose="020B0509030602030204" pitchFamily="49" charset="0"/>
                <a:ea typeface="Consolas" charset="0"/>
                <a:cs typeface="Consolas" charset="0"/>
              </a:rPr>
              <a:t>] + [A</a:t>
            </a:r>
            <a:r>
              <a:rPr lang="en-US" altLang="ko-KR" sz="1600" baseline="-25000" dirty="0">
                <a:solidFill>
                  <a:schemeClr val="bg2">
                    <a:lumMod val="10000"/>
                  </a:schemeClr>
                </a:solidFill>
                <a:latin typeface="Ubuntu Mono" panose="020B0509030602030204" pitchFamily="49" charset="0"/>
                <a:ea typeface="Consolas" charset="0"/>
                <a:cs typeface="Consolas" charset="0"/>
              </a:rPr>
              <a:t>i,1 </a:t>
            </a:r>
            <a:r>
              <a:rPr lang="en-US" altLang="ko-KR" sz="1600" dirty="0">
                <a:solidFill>
                  <a:schemeClr val="bg2">
                    <a:lumMod val="10000"/>
                  </a:schemeClr>
                </a:solidFill>
                <a:latin typeface="Ubuntu Mono" panose="020B0509030602030204" pitchFamily="49" charset="0"/>
                <a:ea typeface="Consolas" charset="0"/>
                <a:cs typeface="Consolas" charset="0"/>
              </a:rPr>
              <a:t>A</a:t>
            </a:r>
            <a:r>
              <a:rPr lang="en-US" altLang="ko-KR" sz="1600" baseline="-25000" dirty="0">
                <a:solidFill>
                  <a:schemeClr val="bg2">
                    <a:lumMod val="10000"/>
                  </a:schemeClr>
                </a:solidFill>
                <a:latin typeface="Ubuntu Mono" panose="020B0509030602030204" pitchFamily="49" charset="0"/>
                <a:ea typeface="Consolas" charset="0"/>
                <a:cs typeface="Consolas" charset="0"/>
              </a:rPr>
              <a:t>i,2</a:t>
            </a:r>
            <a:r>
              <a:rPr lang="en-US" altLang="ko-KR" sz="1600" dirty="0">
                <a:solidFill>
                  <a:schemeClr val="bg2">
                    <a:lumMod val="10000"/>
                  </a:schemeClr>
                </a:solidFill>
                <a:latin typeface="Ubuntu Mono" panose="020B0509030602030204" pitchFamily="49" charset="0"/>
                <a:ea typeface="Consolas" charset="0"/>
                <a:cs typeface="Consolas" charset="0"/>
              </a:rPr>
              <a:t> … </a:t>
            </a:r>
            <a:r>
              <a:rPr lang="en-US" altLang="ko-KR" sz="1600" dirty="0" err="1">
                <a:solidFill>
                  <a:schemeClr val="bg2">
                    <a:lumMod val="10000"/>
                  </a:schemeClr>
                </a:solidFill>
                <a:latin typeface="Ubuntu Mono" panose="020B0509030602030204" pitchFamily="49" charset="0"/>
                <a:ea typeface="Consolas" charset="0"/>
                <a:cs typeface="Consolas" charset="0"/>
              </a:rPr>
              <a:t>A</a:t>
            </a:r>
            <a:r>
              <a:rPr lang="en-US" altLang="ko-KR" sz="1600" baseline="-25000" dirty="0" err="1">
                <a:solidFill>
                  <a:schemeClr val="bg2">
                    <a:lumMod val="10000"/>
                  </a:schemeClr>
                </a:solidFill>
                <a:latin typeface="Ubuntu Mono" panose="020B0509030602030204" pitchFamily="49" charset="0"/>
                <a:ea typeface="Consolas" charset="0"/>
                <a:cs typeface="Consolas" charset="0"/>
              </a:rPr>
              <a:t>i,m</a:t>
            </a:r>
            <a:r>
              <a:rPr lang="en-US" altLang="ko-KR" sz="1600" dirty="0">
                <a:solidFill>
                  <a:schemeClr val="bg2">
                    <a:lumMod val="10000"/>
                  </a:schemeClr>
                </a:solidFill>
                <a:latin typeface="Ubuntu Mono" panose="020B0509030602030204" pitchFamily="49" charset="0"/>
                <a:ea typeface="Consolas" charset="0"/>
                <a:cs typeface="Consolas" charset="0"/>
              </a:rPr>
              <a:t>]</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done = false</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until(done)</a:t>
            </a:r>
            <a:endParaRPr lang="en-US" sz="1600" dirty="0">
              <a:solidFill>
                <a:schemeClr val="bg2">
                  <a:lumMod val="10000"/>
                </a:schemeClr>
              </a:solidFill>
            </a:endParaRPr>
          </a:p>
        </p:txBody>
      </p:sp>
      <p:cxnSp>
        <p:nvCxnSpPr>
          <p:cNvPr id="133" name="Straight Arrow Connector 132">
            <a:extLst>
              <a:ext uri="{FF2B5EF4-FFF2-40B4-BE49-F238E27FC236}">
                <a16:creationId xmlns:a16="http://schemas.microsoft.com/office/drawing/2014/main" id="{5DA7C239-98F5-BF47-BD70-18D69EBB8250}"/>
              </a:ext>
            </a:extLst>
          </p:cNvPr>
          <p:cNvCxnSpPr>
            <a:cxnSpLocks/>
          </p:cNvCxnSpPr>
          <p:nvPr/>
        </p:nvCxnSpPr>
        <p:spPr bwMode="auto">
          <a:xfrm flipH="1">
            <a:off x="4572000" y="2354609"/>
            <a:ext cx="829275" cy="484842"/>
          </a:xfrm>
          <a:prstGeom prst="straightConnector1">
            <a:avLst/>
          </a:prstGeom>
          <a:solidFill>
            <a:schemeClr val="bg1"/>
          </a:solidFill>
          <a:ln w="47625" cap="rnd"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4" name="TextBox 133">
            <a:extLst>
              <a:ext uri="{FF2B5EF4-FFF2-40B4-BE49-F238E27FC236}">
                <a16:creationId xmlns:a16="http://schemas.microsoft.com/office/drawing/2014/main" id="{1F66B374-68C4-0A4F-B915-CC0C614D8C72}"/>
              </a:ext>
            </a:extLst>
          </p:cNvPr>
          <p:cNvSpPr txBox="1"/>
          <p:nvPr/>
        </p:nvSpPr>
        <p:spPr>
          <a:xfrm>
            <a:off x="5401275" y="1769834"/>
            <a:ext cx="2741096" cy="584775"/>
          </a:xfrm>
          <a:prstGeom prst="rect">
            <a:avLst/>
          </a:prstGeom>
          <a:noFill/>
          <a:ln>
            <a:noFill/>
          </a:ln>
        </p:spPr>
        <p:txBody>
          <a:bodyPr wrap="square" rtlCol="0">
            <a:spAutoFit/>
          </a:bodyPr>
          <a:lstStyle/>
          <a:p>
            <a:pPr algn="ctr"/>
            <a:r>
              <a:rPr lang="en-US" sz="1600" dirty="0">
                <a:solidFill>
                  <a:srgbClr val="FF0000"/>
                </a:solidFill>
                <a:latin typeface="Gill Sans Light" panose="020B0302020104020203" pitchFamily="34" charset="-79"/>
                <a:cs typeface="Gill Sans Light" panose="020B0302020104020203" pitchFamily="34" charset="-79"/>
              </a:rPr>
              <a:t>Each process might need “max” resources in order to finish</a:t>
            </a:r>
          </a:p>
        </p:txBody>
      </p:sp>
      <p:sp>
        <p:nvSpPr>
          <p:cNvPr id="11" name="Rectangle 119">
            <a:extLst>
              <a:ext uri="{FF2B5EF4-FFF2-40B4-BE49-F238E27FC236}">
                <a16:creationId xmlns:a16="http://schemas.microsoft.com/office/drawing/2014/main" id="{2C8F2FB5-5646-D94E-86FE-398252A27A38}"/>
              </a:ext>
            </a:extLst>
          </p:cNvPr>
          <p:cNvSpPr txBox="1">
            <a:spLocks noChangeArrowheads="1"/>
          </p:cNvSpPr>
          <p:nvPr/>
        </p:nvSpPr>
        <p:spPr bwMode="auto">
          <a:xfrm>
            <a:off x="628650" y="4884821"/>
            <a:ext cx="7886700" cy="176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altLang="ko-KR" sz="1800" dirty="0"/>
              <a:t>Keeps system in “</a:t>
            </a:r>
            <a:r>
              <a:rPr lang="en-US" altLang="ko-KR" sz="1800" dirty="0">
                <a:solidFill>
                  <a:srgbClr val="00B050"/>
                </a:solidFill>
              </a:rPr>
              <a:t>SAFE</a:t>
            </a:r>
            <a:r>
              <a:rPr lang="en-US" altLang="ko-KR" sz="1800" dirty="0"/>
              <a:t>” state</a:t>
            </a:r>
          </a:p>
          <a:p>
            <a:pPr defTabSz="914400"/>
            <a:r>
              <a:rPr lang="en-US" altLang="ko-KR" sz="1800" dirty="0"/>
              <a:t>There exists a sequence {T</a:t>
            </a:r>
            <a:r>
              <a:rPr lang="en-US" altLang="ko-KR" sz="1800" baseline="-25000" dirty="0"/>
              <a:t>1</a:t>
            </a:r>
            <a:r>
              <a:rPr lang="en-US" altLang="ko-KR" sz="1800" dirty="0"/>
              <a:t>, …,T</a:t>
            </a:r>
            <a:r>
              <a:rPr lang="en-US" altLang="ko-KR" sz="1800" baseline="-25000" dirty="0"/>
              <a:t>n</a:t>
            </a:r>
            <a:r>
              <a:rPr lang="en-US" altLang="ko-KR" sz="1800" dirty="0"/>
              <a:t>} with T</a:t>
            </a:r>
            <a:r>
              <a:rPr lang="en-US" altLang="ko-KR" sz="1800" baseline="-25000" dirty="0"/>
              <a:t>1</a:t>
            </a:r>
            <a:r>
              <a:rPr lang="en-US" altLang="ko-KR" sz="1800" dirty="0"/>
              <a:t> requesting all its remaining resources and finishing, then T</a:t>
            </a:r>
            <a:r>
              <a:rPr lang="en-US" altLang="ko-KR" sz="1800" baseline="-25000" dirty="0"/>
              <a:t>2</a:t>
            </a:r>
            <a:r>
              <a:rPr lang="en-US" altLang="ko-KR" sz="1800" dirty="0"/>
              <a:t> requesting all remaining resources, etc.</a:t>
            </a:r>
            <a:endParaRPr lang="en-US" altLang="ko-KR" sz="1400" dirty="0"/>
          </a:p>
          <a:p>
            <a:pPr defTabSz="914400"/>
            <a:r>
              <a:rPr lang="en-US" altLang="ko-KR" sz="1800" dirty="0"/>
              <a:t>Algorithm allows sum of maximum resource needs of all current threads to be greater than total resources</a:t>
            </a:r>
          </a:p>
        </p:txBody>
      </p:sp>
    </p:spTree>
    <p:extLst>
      <p:ext uri="{BB962C8B-B14F-4D97-AF65-F5344CB8AC3E}">
        <p14:creationId xmlns:p14="http://schemas.microsoft.com/office/powerpoint/2010/main" val="5867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4" grpId="0" animBg="1"/>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120"/>
          <p:cNvSpPr>
            <a:spLocks noGrp="1" noChangeArrowheads="1"/>
          </p:cNvSpPr>
          <p:nvPr>
            <p:ph type="title"/>
          </p:nvPr>
        </p:nvSpPr>
        <p:spPr/>
        <p:txBody>
          <a:bodyPr/>
          <a:lstStyle/>
          <a:p>
            <a:r>
              <a:rPr lang="en-US" altLang="ko-KR" dirty="0"/>
              <a:t>Deadlock Prevention: The Reality</a:t>
            </a:r>
          </a:p>
        </p:txBody>
      </p:sp>
      <p:sp>
        <p:nvSpPr>
          <p:cNvPr id="639095" name="Rectangle 119"/>
          <p:cNvSpPr>
            <a:spLocks noGrp="1" noChangeArrowheads="1"/>
          </p:cNvSpPr>
          <p:nvPr>
            <p:ph type="body" idx="1"/>
          </p:nvPr>
        </p:nvSpPr>
        <p:spPr/>
        <p:txBody>
          <a:bodyPr/>
          <a:lstStyle/>
          <a:p>
            <a:r>
              <a:rPr lang="en-US" altLang="ko-KR" sz="2000" dirty="0"/>
              <a:t>Deadlock prevention is HARD</a:t>
            </a:r>
          </a:p>
          <a:p>
            <a:pPr lvl="1"/>
            <a:r>
              <a:rPr lang="en-US" altLang="ko-KR" sz="1800" dirty="0"/>
              <a:t>How many resources will each thread need?</a:t>
            </a:r>
          </a:p>
          <a:p>
            <a:pPr lvl="1"/>
            <a:r>
              <a:rPr lang="en-US" altLang="ko-KR" sz="1800" dirty="0"/>
              <a:t>How many total resources are there?</a:t>
            </a:r>
          </a:p>
          <a:p>
            <a:pPr lvl="1"/>
            <a:endParaRPr lang="en-US" altLang="ko-KR" sz="1800" dirty="0"/>
          </a:p>
          <a:p>
            <a:r>
              <a:rPr lang="en-US" altLang="ko-KR" sz="2000" dirty="0"/>
              <a:t>It is also slow and impractical</a:t>
            </a:r>
          </a:p>
          <a:p>
            <a:pPr lvl="1"/>
            <a:r>
              <a:rPr lang="en-US" altLang="ko-KR" sz="1800" dirty="0"/>
              <a:t>Matrix of resources/requirements could be big and dynamic</a:t>
            </a:r>
          </a:p>
          <a:p>
            <a:pPr lvl="1"/>
            <a:r>
              <a:rPr lang="en-US" altLang="ko-KR" sz="1800" dirty="0"/>
              <a:t>Re-evaluate on every request (even for small/non-contended)</a:t>
            </a:r>
          </a:p>
          <a:p>
            <a:pPr lvl="1"/>
            <a:r>
              <a:rPr lang="en-US" altLang="ko-KR" sz="1800" dirty="0"/>
              <a:t>Banker’s algorithm assumes everyone asks for max</a:t>
            </a:r>
          </a:p>
          <a:p>
            <a:pPr lvl="1"/>
            <a:endParaRPr lang="en-US" altLang="ko-KR" sz="1800" dirty="0"/>
          </a:p>
          <a:p>
            <a:r>
              <a:rPr lang="en-US" altLang="ko-KR" sz="2000" dirty="0"/>
              <a:t>REALITY</a:t>
            </a:r>
          </a:p>
          <a:p>
            <a:pPr lvl="1"/>
            <a:r>
              <a:rPr lang="en-US" altLang="ko-KR" sz="1800" dirty="0"/>
              <a:t>Most OSs don’t bother</a:t>
            </a:r>
          </a:p>
          <a:p>
            <a:pPr lvl="1"/>
            <a:r>
              <a:rPr lang="en-US" altLang="ko-KR" sz="1800" dirty="0"/>
              <a:t>Programmers job to write deadlock-free programs </a:t>
            </a:r>
            <a:br>
              <a:rPr lang="en-US" altLang="ko-KR" sz="1800" dirty="0"/>
            </a:br>
            <a:r>
              <a:rPr lang="en-US" altLang="ko-KR" sz="1800" dirty="0"/>
              <a:t>(e.g., by ordering all resource requests).</a:t>
            </a:r>
          </a:p>
        </p:txBody>
      </p:sp>
    </p:spTree>
    <p:extLst>
      <p:ext uri="{BB962C8B-B14F-4D97-AF65-F5344CB8AC3E}">
        <p14:creationId xmlns:p14="http://schemas.microsoft.com/office/powerpoint/2010/main" val="242329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90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90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90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90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90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909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909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909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909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90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09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03B4-AE0A-2448-A971-1592188D0F9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8E6CE7A-FA51-4E46-9744-74182F4DD4BE}"/>
              </a:ext>
            </a:extLst>
          </p:cNvPr>
          <p:cNvSpPr>
            <a:spLocks noGrp="1"/>
          </p:cNvSpPr>
          <p:nvPr>
            <p:ph idx="1"/>
          </p:nvPr>
        </p:nvSpPr>
        <p:spPr/>
        <p:txBody>
          <a:bodyPr/>
          <a:lstStyle/>
          <a:p>
            <a:r>
              <a:rPr lang="en-US" altLang="ko-KR" sz="1800" dirty="0"/>
              <a:t>Concurrent threads introduce problems when accessing shared data</a:t>
            </a:r>
          </a:p>
          <a:p>
            <a:pPr lvl="1"/>
            <a:r>
              <a:rPr lang="en-US" altLang="ko-KR" sz="1600" dirty="0"/>
              <a:t>Programs must be insensitive to arbitrary interleavings</a:t>
            </a:r>
          </a:p>
          <a:p>
            <a:pPr lvl="1"/>
            <a:r>
              <a:rPr lang="en-US" altLang="ko-KR" sz="1600" dirty="0"/>
              <a:t>Without careful design, shared variables can become completely inconsistent</a:t>
            </a:r>
          </a:p>
          <a:p>
            <a:r>
              <a:rPr lang="en-US" altLang="en-US" sz="1800" dirty="0"/>
              <a:t>Synchronization objects can be used for mutual exclusion</a:t>
            </a:r>
          </a:p>
          <a:p>
            <a:pPr lvl="1"/>
            <a:r>
              <a:rPr lang="en-US" altLang="ko-KR" sz="1800" dirty="0"/>
              <a:t>Mutex is like lock with two operations – </a:t>
            </a:r>
            <a:r>
              <a:rPr lang="en-US" altLang="ko-KR" sz="1800" dirty="0">
                <a:latin typeface="Ubuntu Mono" panose="020B0509030602030204" pitchFamily="49" charset="0"/>
              </a:rPr>
              <a:t>lock</a:t>
            </a:r>
            <a:r>
              <a:rPr lang="en-US" altLang="ko-KR" sz="1800" dirty="0"/>
              <a:t> and </a:t>
            </a:r>
            <a:r>
              <a:rPr lang="en-US" altLang="ko-KR" sz="1800" dirty="0">
                <a:latin typeface="Ubuntu Mono" panose="020B0509030602030204" pitchFamily="49" charset="0"/>
              </a:rPr>
              <a:t>unlock</a:t>
            </a:r>
          </a:p>
          <a:p>
            <a:pPr lvl="1"/>
            <a:r>
              <a:rPr lang="en-US" altLang="ko-KR" sz="1800" dirty="0"/>
              <a:t>Semaphore is like integers with only two operations – </a:t>
            </a:r>
            <a:r>
              <a:rPr lang="en-US" altLang="ko-KR" sz="1800" dirty="0">
                <a:latin typeface="Ubuntu Mono" panose="020B0509030602030204" pitchFamily="49" charset="0"/>
              </a:rPr>
              <a:t>P</a:t>
            </a:r>
            <a:r>
              <a:rPr lang="en-US" altLang="ko-KR" sz="1800" dirty="0"/>
              <a:t> and </a:t>
            </a:r>
            <a:r>
              <a:rPr lang="en-US" altLang="ko-KR" sz="1800" dirty="0">
                <a:latin typeface="Ubuntu Mono" panose="020B0509030602030204" pitchFamily="49" charset="0"/>
              </a:rPr>
              <a:t>V</a:t>
            </a:r>
            <a:endParaRPr lang="en-US" altLang="ko-KR" sz="1200" dirty="0">
              <a:latin typeface="Ubuntu Mono" panose="020B0509030602030204" pitchFamily="49" charset="0"/>
            </a:endParaRPr>
          </a:p>
          <a:p>
            <a:pPr lvl="1"/>
            <a:r>
              <a:rPr lang="en-US" altLang="ko-KR" sz="1800" dirty="0"/>
              <a:t>Monitor consists of mutex plus one or more condition variables</a:t>
            </a:r>
          </a:p>
          <a:p>
            <a:pPr lvl="2"/>
            <a:r>
              <a:rPr lang="en-US" altLang="ko-KR" sz="1600" dirty="0"/>
              <a:t>CV supports three operations: </a:t>
            </a:r>
            <a:r>
              <a:rPr lang="en-US" altLang="ko-KR" sz="1600" dirty="0">
                <a:latin typeface="Ubuntu Mono" panose="020B0509030602030204" pitchFamily="49" charset="0"/>
              </a:rPr>
              <a:t>wait</a:t>
            </a:r>
            <a:r>
              <a:rPr lang="en-US" altLang="ko-KR" sz="1600" dirty="0"/>
              <a:t>, </a:t>
            </a:r>
            <a:r>
              <a:rPr lang="en-US" altLang="ko-KR" sz="1600" dirty="0">
                <a:latin typeface="Ubuntu Mono" panose="020B0509030602030204" pitchFamily="49" charset="0"/>
              </a:rPr>
              <a:t>signal</a:t>
            </a:r>
            <a:r>
              <a:rPr lang="en-US" altLang="ko-KR" sz="1600" dirty="0"/>
              <a:t>, and </a:t>
            </a:r>
            <a:r>
              <a:rPr lang="en-US" altLang="ko-KR" sz="1600" dirty="0">
                <a:latin typeface="Ubuntu Mono" panose="020B0509030602030204" pitchFamily="49" charset="0"/>
              </a:rPr>
              <a:t>broadcast</a:t>
            </a:r>
            <a:endParaRPr lang="en-US" altLang="ko-KR" sz="1200" dirty="0">
              <a:latin typeface="Ubuntu Mono" panose="020B0509030602030204" pitchFamily="49" charset="0"/>
            </a:endParaRPr>
          </a:p>
          <a:p>
            <a:r>
              <a:rPr lang="en-US" altLang="en-US" sz="1800" dirty="0"/>
              <a:t>Four conditions for deadlocks</a:t>
            </a:r>
          </a:p>
          <a:p>
            <a:pPr lvl="1"/>
            <a:r>
              <a:rPr lang="en-US" altLang="en-US" sz="1600" dirty="0"/>
              <a:t>Mutual exclusion, hold and wait, no preemption, circular wait</a:t>
            </a:r>
            <a:endParaRPr lang="en-US" altLang="en-US" sz="1800" dirty="0"/>
          </a:p>
          <a:p>
            <a:r>
              <a:rPr lang="en-US" altLang="en-US" sz="1800" dirty="0"/>
              <a:t>Techniques for addressing deadlock</a:t>
            </a:r>
          </a:p>
          <a:p>
            <a:pPr lvl="1"/>
            <a:r>
              <a:rPr lang="en-US" altLang="en-US" sz="1600" dirty="0"/>
              <a:t>Allow system to enter deadlock and then recover</a:t>
            </a:r>
          </a:p>
          <a:p>
            <a:pPr lvl="1"/>
            <a:r>
              <a:rPr lang="en-US" altLang="en-US" sz="1600" dirty="0"/>
              <a:t>Ensure that system will never enter a deadlock</a:t>
            </a:r>
          </a:p>
          <a:p>
            <a:pPr lvl="1"/>
            <a:r>
              <a:rPr lang="en-US" altLang="en-US" sz="1600" dirty="0"/>
              <a:t>Ignore problem and pretend that deadlocks never occur in system</a:t>
            </a:r>
          </a:p>
        </p:txBody>
      </p:sp>
    </p:spTree>
    <p:extLst>
      <p:ext uri="{BB962C8B-B14F-4D97-AF65-F5344CB8AC3E}">
        <p14:creationId xmlns:p14="http://schemas.microsoft.com/office/powerpoint/2010/main" val="34262749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830288-9BB8-E345-84FB-64C99FE3A8C6}"/>
              </a:ext>
            </a:extLst>
          </p:cNvPr>
          <p:cNvSpPr>
            <a:spLocks noGrp="1"/>
          </p:cNvSpPr>
          <p:nvPr>
            <p:ph type="title"/>
          </p:nvPr>
        </p:nvSpPr>
        <p:spPr/>
        <p:txBody>
          <a:bodyPr/>
          <a:lstStyle/>
          <a:p>
            <a:r>
              <a:rPr lang="en-US" dirty="0"/>
              <a:t>Questions?</a:t>
            </a:r>
          </a:p>
        </p:txBody>
      </p:sp>
      <p:pic>
        <p:nvPicPr>
          <p:cNvPr id="7174" name="Picture 6">
            <a:extLst>
              <a:ext uri="{FF2B5EF4-FFF2-40B4-BE49-F238E27FC236}">
                <a16:creationId xmlns:a16="http://schemas.microsoft.com/office/drawing/2014/main" id="{8BA57BBB-068E-1740-8FAB-876876D58529}"/>
              </a:ext>
            </a:extLst>
          </p:cNvPr>
          <p:cNvPicPr>
            <a:picLocks noChangeAspect="1" noChangeArrowheads="1"/>
          </p:cNvPicPr>
          <p:nvPr/>
        </p:nvPicPr>
        <p:blipFill>
          <a:blip r:embed="rId2" cstate="screen">
            <a:grayscl/>
            <a:extLst>
              <a:ext uri="{28A0092B-C50C-407E-A947-70E740481C1C}">
                <a14:useLocalDpi xmlns:a14="http://schemas.microsoft.com/office/drawing/2010/main"/>
              </a:ext>
            </a:extLst>
          </a:blip>
          <a:srcRect/>
          <a:stretch>
            <a:fillRect/>
          </a:stretch>
        </p:blipFill>
        <p:spPr bwMode="auto">
          <a:xfrm>
            <a:off x="623888" y="4441002"/>
            <a:ext cx="3466769" cy="173338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904B5E64-04D4-F044-9947-E412A92E317C}"/>
              </a:ext>
            </a:extLst>
          </p:cNvPr>
          <p:cNvSpPr/>
          <p:nvPr/>
        </p:nvSpPr>
        <p:spPr>
          <a:xfrm>
            <a:off x="4153502" y="6703153"/>
            <a:ext cx="827471" cy="184666"/>
          </a:xfrm>
          <a:prstGeom prst="rect">
            <a:avLst/>
          </a:prstGeom>
        </p:spPr>
        <p:txBody>
          <a:bodyPr wrap="none">
            <a:spAutoFit/>
          </a:bodyPr>
          <a:lstStyle/>
          <a:p>
            <a:r>
              <a:rPr lang="en-US" sz="600" dirty="0" err="1">
                <a:latin typeface="Gill Sans Light" panose="020B0302020104020203" pitchFamily="34" charset="-79"/>
                <a:cs typeface="Gill Sans Light" panose="020B0302020104020203" pitchFamily="34" charset="-79"/>
              </a:rPr>
              <a:t>globaldigitalcitizen.org</a:t>
            </a:r>
            <a:endParaRPr lang="en-US" sz="600" dirty="0">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2938226935"/>
      </p:ext>
    </p:extLst>
  </p:cSld>
  <p:clrMapOvr>
    <a:masterClrMapping/>
  </p:clrMapOvr>
</p:sld>
</file>

<file path=ppt/theme/theme1.xml><?xml version="1.0" encoding="utf-8"?>
<a:theme xmlns:a="http://schemas.openxmlformats.org/drawingml/2006/main" name="gill-sans">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C1BE2A55-E0B4-9D4A-BC3B-61AA3D7CE71B}" vid="{17B29218-6A61-0241-B066-754774614D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gill-sans</Template>
  <TotalTime>26019</TotalTime>
  <Words>9353</Words>
  <Application>Microsoft Macintosh PowerPoint</Application>
  <PresentationFormat>On-screen Show (4:3)</PresentationFormat>
  <Paragraphs>1641</Paragraphs>
  <Slides>100</Slides>
  <Notes>70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100</vt:i4>
      </vt:variant>
    </vt:vector>
  </HeadingPairs>
  <TitlesOfParts>
    <vt:vector size="113" baseType="lpstr">
      <vt:lpstr>Arial</vt:lpstr>
      <vt:lpstr>Calibri</vt:lpstr>
      <vt:lpstr>Cambria Math</vt:lpstr>
      <vt:lpstr>Comic Sans MS</vt:lpstr>
      <vt:lpstr>Consolas</vt:lpstr>
      <vt:lpstr>Dijkstra</vt:lpstr>
      <vt:lpstr>Gill Sans</vt:lpstr>
      <vt:lpstr>GILL SANS LIGHT</vt:lpstr>
      <vt:lpstr>GILL SANS LIGHT</vt:lpstr>
      <vt:lpstr>Gill Sans SemiBold</vt:lpstr>
      <vt:lpstr>Helvetica</vt:lpstr>
      <vt:lpstr>Ubuntu Mono</vt:lpstr>
      <vt:lpstr>gill-sans</vt:lpstr>
      <vt:lpstr>PowerPoint Presentation</vt:lpstr>
      <vt:lpstr>Lecture 3: Synchronization and Deadlock</vt:lpstr>
      <vt:lpstr>Outline</vt:lpstr>
      <vt:lpstr>Programmer’s View vs. Reality</vt:lpstr>
      <vt:lpstr>Atomic Memory Operations</vt:lpstr>
      <vt:lpstr>Possible Interleavings</vt:lpstr>
      <vt:lpstr>ATM Example</vt:lpstr>
      <vt:lpstr>ATM Example (cont.)</vt:lpstr>
      <vt:lpstr>Problem Is At The Lowest Level</vt:lpstr>
      <vt:lpstr>Problem Is At The Lowest Level (cont.)</vt:lpstr>
      <vt:lpstr>Problem Is At The Lowest Level (cont.)</vt:lpstr>
      <vt:lpstr>Race Condition</vt:lpstr>
      <vt:lpstr>Too Much Milk Example</vt:lpstr>
      <vt:lpstr>Too Much Milk (Solution #1)</vt:lpstr>
      <vt:lpstr>Solution #1 (cont.)</vt:lpstr>
      <vt:lpstr>Solution #1 (cont.)</vt:lpstr>
      <vt:lpstr>Too Much Milk (Solution #1½) </vt:lpstr>
      <vt:lpstr>Too Much Milk (Solution #2)</vt:lpstr>
      <vt:lpstr>Too Much Milk (Solution #3)</vt:lpstr>
      <vt:lpstr>Case I.a</vt:lpstr>
      <vt:lpstr>Case I.b</vt:lpstr>
      <vt:lpstr>Case I.b (cont.)</vt:lpstr>
      <vt:lpstr>Case 2</vt:lpstr>
      <vt:lpstr>Mutual Exclusion and Critical Section</vt:lpstr>
      <vt:lpstr>Solution #3: Discussion</vt:lpstr>
      <vt:lpstr>Question: Can This Panic?</vt:lpstr>
      <vt:lpstr>Aside: Memory Consistency in Multiprocessors</vt:lpstr>
      <vt:lpstr>Sequential Consistency</vt:lpstr>
      <vt:lpstr>Sequential Consistency (cont.)</vt:lpstr>
      <vt:lpstr>x86 Memory-consistency Model</vt:lpstr>
      <vt:lpstr>Too Much Milk (Solution #4)</vt:lpstr>
      <vt:lpstr>Solution #4 (cont.)</vt:lpstr>
      <vt:lpstr>Rules for Using Mutex</vt:lpstr>
      <vt:lpstr>Lock Before Accessing Shared Data, ALWAYS!</vt:lpstr>
      <vt:lpstr>Example: Bounded Buffer  for Producer-Consumer Problem</vt:lpstr>
      <vt:lpstr>Bounded Buffer: Correctness Constraints</vt:lpstr>
      <vt:lpstr>Example: Bounded Buffer With Mutex</vt:lpstr>
      <vt:lpstr>Outline</vt:lpstr>
      <vt:lpstr>Semaphores</vt:lpstr>
      <vt:lpstr>Semaphores Are Like Integers,  Except …</vt:lpstr>
      <vt:lpstr>Recall: Bounded Buffer: Correctness Constraints</vt:lpstr>
      <vt:lpstr>Initial Value for Semaphores</vt:lpstr>
      <vt:lpstr>Example: Bounded Buffer with Semaphore</vt:lpstr>
      <vt:lpstr>Order of Semaphore Operations</vt:lpstr>
      <vt:lpstr>Semaphores Considered Harmful</vt:lpstr>
      <vt:lpstr>Outline</vt:lpstr>
      <vt:lpstr>Monitors and Condition Variables</vt:lpstr>
      <vt:lpstr>Condition Variables</vt:lpstr>
      <vt:lpstr>Properties of Condition Variables</vt:lpstr>
      <vt:lpstr>Condition Variable Design Pattern</vt:lpstr>
      <vt:lpstr>Example: Bounded Buffer With Monitors</vt:lpstr>
      <vt:lpstr>Mesa vs. Hoare Monitors</vt:lpstr>
      <vt:lpstr>Hoare Monitors</vt:lpstr>
      <vt:lpstr>Mesa Monitors</vt:lpstr>
      <vt:lpstr>Mesa Monitor: Why “while()”?</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Condition Variable vs. Semaphore</vt:lpstr>
      <vt:lpstr>Communicating Sequential Processes (CSP/Google Go)</vt:lpstr>
      <vt:lpstr>Bounded Buffer with CSP</vt:lpstr>
      <vt:lpstr>Monitors vs. CSP</vt:lpstr>
      <vt:lpstr>Outline</vt:lpstr>
      <vt:lpstr>Starvation vs. Deadlock</vt:lpstr>
      <vt:lpstr>Dining Philosophers Politicians!</vt:lpstr>
      <vt:lpstr>Wormhole-routed Network</vt:lpstr>
      <vt:lpstr>Conditions for Deadlock</vt:lpstr>
      <vt:lpstr>Four Requirements for Deadlock</vt:lpstr>
      <vt:lpstr>Resource Allocation Graph</vt:lpstr>
      <vt:lpstr>Resource Allocation Graph Examples</vt:lpstr>
      <vt:lpstr>Resource Requests Over Time</vt:lpstr>
      <vt:lpstr>Methods for Handling Deadlocks</vt:lpstr>
      <vt:lpstr>Deadlock Detection</vt:lpstr>
      <vt:lpstr>Deadlock Detection (cont.)</vt:lpstr>
      <vt:lpstr>When to Detect Deadlock?</vt:lpstr>
      <vt:lpstr>Deadlock Recovery</vt:lpstr>
      <vt:lpstr>Deadlock Prevention</vt:lpstr>
      <vt:lpstr>Deadlock Prevention (cont.)</vt:lpstr>
      <vt:lpstr>Safe/Unsafe State</vt:lpstr>
      <vt:lpstr>Example: Being Safe</vt:lpstr>
      <vt:lpstr>Example: Crossing the Line</vt:lpstr>
      <vt:lpstr>Banker’s Algorithm</vt:lpstr>
      <vt:lpstr>Deadlock Prevention: The Reality</vt:lpstr>
      <vt:lpstr>Summary</vt:lpstr>
      <vt:lpstr>Questions?</vt:lpstr>
      <vt:lpstr>Acknowledgment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dc:title>
  <dc:subject>The Kernel Abstraction</dc:subject>
  <dc:creator/>
  <cp:keywords/>
  <dc:description/>
  <cp:lastModifiedBy>Seyed Majid Zahedi</cp:lastModifiedBy>
  <cp:revision>928</cp:revision>
  <cp:lastPrinted>2019-01-17T18:38:19Z</cp:lastPrinted>
  <dcterms:created xsi:type="dcterms:W3CDTF">2014-10-01T16:55:19Z</dcterms:created>
  <dcterms:modified xsi:type="dcterms:W3CDTF">2022-01-23T05:42:39Z</dcterms:modified>
  <cp:category/>
</cp:coreProperties>
</file>